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0" r:id="rId1"/>
  </p:sldMasterIdLst>
  <p:notesMasterIdLst>
    <p:notesMasterId r:id="rId14"/>
  </p:notesMasterIdLst>
  <p:sldIdLst>
    <p:sldId id="276" r:id="rId2"/>
    <p:sldId id="277" r:id="rId3"/>
    <p:sldId id="269" r:id="rId4"/>
    <p:sldId id="270" r:id="rId5"/>
    <p:sldId id="282" r:id="rId6"/>
    <p:sldId id="283" r:id="rId7"/>
    <p:sldId id="284" r:id="rId8"/>
    <p:sldId id="285" r:id="rId9"/>
    <p:sldId id="279" r:id="rId10"/>
    <p:sldId id="268" r:id="rId11"/>
    <p:sldId id="281" r:id="rId12"/>
    <p:sldId id="28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FF6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16" autoAdjust="0"/>
  </p:normalViewPr>
  <p:slideViewPr>
    <p:cSldViewPr snapToGrid="0" snapToObjects="1">
      <p:cViewPr varScale="1">
        <p:scale>
          <a:sx n="65" d="100"/>
          <a:sy n="65" d="100"/>
        </p:scale>
        <p:origin x="-10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1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7FAA2-0DBE-BB47-9CD5-1E7B7ED72300}" type="datetimeFigureOut">
              <a:rPr lang="en-US" smtClean="0"/>
              <a:t>5/12/16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57CE3-4B08-6346-A5EA-885824AD997F}" type="slidenum">
              <a:rPr lang="en-US" smtClean="0"/>
              <a:t>‹#›</a:t>
            </a:fld>
            <a:endParaRPr lang="en-US"/>
          </a:p>
        </p:txBody>
      </p:sp>
    </p:spTree>
    <p:extLst>
      <p:ext uri="{BB962C8B-B14F-4D97-AF65-F5344CB8AC3E}">
        <p14:creationId xmlns:p14="http://schemas.microsoft.com/office/powerpoint/2010/main" val="18590802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a:t>
            </a:r>
            <a:r>
              <a:rPr lang="en-US" sz="1200" kern="1200" baseline="0" dirty="0" smtClean="0">
                <a:solidFill>
                  <a:schemeClr val="tx1"/>
                </a:solidFill>
                <a:effectLst/>
                <a:latin typeface="+mn-lt"/>
                <a:ea typeface="+mn-ea"/>
                <a:cs typeface="+mn-cs"/>
              </a:rPr>
              <a:t> King County Kitchen Cabinet</a:t>
            </a:r>
            <a:r>
              <a:rPr lang="en-US" sz="1200" kern="1200" dirty="0" smtClean="0">
                <a:solidFill>
                  <a:schemeClr val="tx1"/>
                </a:solidFill>
                <a:effectLst/>
                <a:latin typeface="+mn-lt"/>
                <a:ea typeface="+mn-ea"/>
                <a:cs typeface="+mn-cs"/>
              </a:rPr>
              <a:t> works towards the goals of a sustainable food economy and healthy food affordability, a few questions arise:</a:t>
            </a:r>
          </a:p>
          <a:p>
            <a:r>
              <a:rPr lang="en-US" sz="1200" kern="1200" dirty="0" smtClean="0">
                <a:solidFill>
                  <a:schemeClr val="tx1"/>
                </a:solidFill>
                <a:effectLst/>
                <a:latin typeface="+mn-lt"/>
                <a:ea typeface="+mn-ea"/>
                <a:cs typeface="+mn-cs"/>
              </a:rPr>
              <a:t>	How do we know if we are reaching those goals?</a:t>
            </a:r>
          </a:p>
          <a:p>
            <a:r>
              <a:rPr lang="en-US" sz="1200" kern="1200" dirty="0" smtClean="0">
                <a:solidFill>
                  <a:schemeClr val="tx1"/>
                </a:solidFill>
                <a:effectLst/>
                <a:latin typeface="+mn-lt"/>
                <a:ea typeface="+mn-ea"/>
                <a:cs typeface="+mn-cs"/>
              </a:rPr>
              <a:t>	How do we measure that progress collectively and collaboratively?</a:t>
            </a:r>
          </a:p>
        </p:txBody>
      </p:sp>
      <p:sp>
        <p:nvSpPr>
          <p:cNvPr id="4" name="Slide Number Placeholder 3"/>
          <p:cNvSpPr>
            <a:spLocks noGrp="1"/>
          </p:cNvSpPr>
          <p:nvPr>
            <p:ph type="sldNum" sz="quarter" idx="10"/>
          </p:nvPr>
        </p:nvSpPr>
        <p:spPr/>
        <p:txBody>
          <a:bodyPr/>
          <a:lstStyle/>
          <a:p>
            <a:fld id="{CE657CE3-4B08-6346-A5EA-885824AD997F}" type="slidenum">
              <a:rPr lang="en-US" smtClean="0"/>
              <a:t>1</a:t>
            </a:fld>
            <a:endParaRPr lang="en-US"/>
          </a:p>
        </p:txBody>
      </p:sp>
    </p:spTree>
    <p:extLst>
      <p:ext uri="{BB962C8B-B14F-4D97-AF65-F5344CB8AC3E}">
        <p14:creationId xmlns:p14="http://schemas.microsoft.com/office/powerpoint/2010/main" val="264870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the current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9 primary indicators can be seen organized by overarching Local Food Initiative goals including Local Food Economy, Healthy Food Affordability, Environment, and Equity. As you can see, there are indicators that touch all four goal areas – some touching more than one at the same time. </a:t>
            </a:r>
          </a:p>
          <a:p>
            <a:endParaRPr lang="en-US" dirty="0"/>
          </a:p>
        </p:txBody>
      </p:sp>
      <p:sp>
        <p:nvSpPr>
          <p:cNvPr id="4" name="Slide Number Placeholder 3"/>
          <p:cNvSpPr>
            <a:spLocks noGrp="1"/>
          </p:cNvSpPr>
          <p:nvPr>
            <p:ph type="sldNum" sz="quarter" idx="10"/>
          </p:nvPr>
        </p:nvSpPr>
        <p:spPr/>
        <p:txBody>
          <a:bodyPr/>
          <a:lstStyle/>
          <a:p>
            <a:fld id="{CE657CE3-4B08-6346-A5EA-885824AD997F}" type="slidenum">
              <a:rPr lang="en-US" smtClean="0"/>
              <a:t>10</a:t>
            </a:fld>
            <a:endParaRPr lang="en-US"/>
          </a:p>
        </p:txBody>
      </p:sp>
    </p:spTree>
    <p:extLst>
      <p:ext uri="{BB962C8B-B14F-4D97-AF65-F5344CB8AC3E}">
        <p14:creationId xmlns:p14="http://schemas.microsoft.com/office/powerpoint/2010/main" val="295493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process has given us a prototype framework for food systems measurement. We learned that a cross-sector approach is important to represent the work of all agencies involved in food systems work -- kitchen cabinet and beyond.</a:t>
            </a:r>
          </a:p>
          <a:p>
            <a:r>
              <a:rPr lang="en-US" sz="1200" kern="1200" dirty="0" smtClean="0">
                <a:solidFill>
                  <a:schemeClr val="tx1"/>
                </a:solidFill>
                <a:effectLst/>
                <a:latin typeface="+mn-lt"/>
                <a:ea typeface="+mn-ea"/>
                <a:cs typeface="+mn-cs"/>
              </a:rPr>
              <a:t>We also learned that this model should be moldable to regional and city levels, facilitating communication between geographic scales.</a:t>
            </a:r>
          </a:p>
          <a:p>
            <a:r>
              <a:rPr lang="en-US" sz="1200" kern="1200" dirty="0" smtClean="0">
                <a:solidFill>
                  <a:schemeClr val="tx1"/>
                </a:solidFill>
                <a:effectLst/>
                <a:latin typeface="+mn-lt"/>
                <a:ea typeface="+mn-ea"/>
                <a:cs typeface="+mn-cs"/>
              </a:rPr>
              <a:t>We learned that even amongst the 9 primary indicators, there are a few that rise to the top as especially informative and touching many sectors – one example of this is Food Security.</a:t>
            </a:r>
          </a:p>
          <a:p>
            <a:r>
              <a:rPr lang="en-US" sz="1200" kern="1200" dirty="0" smtClean="0">
                <a:solidFill>
                  <a:schemeClr val="tx1"/>
                </a:solidFill>
                <a:effectLst/>
                <a:latin typeface="+mn-lt"/>
                <a:ea typeface="+mn-ea"/>
                <a:cs typeface="+mn-cs"/>
              </a:rPr>
              <a:t>Lastly, we learned that we are not currently measuring everything we want to. There are informative and compelling indicators that change the way we make decisions, but for which there is not reliable data.</a:t>
            </a:r>
          </a:p>
          <a:p>
            <a:endParaRPr lang="en-US" dirty="0"/>
          </a:p>
        </p:txBody>
      </p:sp>
      <p:sp>
        <p:nvSpPr>
          <p:cNvPr id="4" name="Slide Number Placeholder 3"/>
          <p:cNvSpPr>
            <a:spLocks noGrp="1"/>
          </p:cNvSpPr>
          <p:nvPr>
            <p:ph type="sldNum" sz="quarter" idx="10"/>
          </p:nvPr>
        </p:nvSpPr>
        <p:spPr/>
        <p:txBody>
          <a:bodyPr/>
          <a:lstStyle/>
          <a:p>
            <a:fld id="{CE657CE3-4B08-6346-A5EA-885824AD997F}" type="slidenum">
              <a:rPr lang="en-US" smtClean="0"/>
              <a:t>11</a:t>
            </a:fld>
            <a:endParaRPr lang="en-US"/>
          </a:p>
        </p:txBody>
      </p:sp>
    </p:spTree>
    <p:extLst>
      <p:ext uri="{BB962C8B-B14F-4D97-AF65-F5344CB8AC3E}">
        <p14:creationId xmlns:p14="http://schemas.microsoft.com/office/powerpoint/2010/main" val="278375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57CE3-4B08-6346-A5EA-885824AD997F}" type="slidenum">
              <a:rPr lang="en-US" smtClean="0"/>
              <a:t>12</a:t>
            </a:fld>
            <a:endParaRPr lang="en-US"/>
          </a:p>
        </p:txBody>
      </p:sp>
    </p:spTree>
    <p:extLst>
      <p:ext uri="{BB962C8B-B14F-4D97-AF65-F5344CB8AC3E}">
        <p14:creationId xmlns:p14="http://schemas.microsoft.com/office/powerpoint/2010/main" val="343766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group of us decided to answer those questions, including representatives from the major Kitchen Cabinet agencies as well as Tim Crosby of Slow Money NW and Jane </a:t>
            </a:r>
            <a:r>
              <a:rPr lang="en-US" sz="1200" kern="1200" dirty="0" err="1" smtClean="0">
                <a:solidFill>
                  <a:schemeClr val="tx1"/>
                </a:solidFill>
                <a:effectLst/>
                <a:latin typeface="+mn-lt"/>
                <a:ea typeface="+mn-ea"/>
                <a:cs typeface="+mn-cs"/>
              </a:rPr>
              <a:t>Reisman</a:t>
            </a:r>
            <a:r>
              <a:rPr lang="en-US" sz="1200" kern="1200" dirty="0" smtClean="0">
                <a:solidFill>
                  <a:schemeClr val="tx1"/>
                </a:solidFill>
                <a:effectLst/>
                <a:latin typeface="+mn-lt"/>
                <a:ea typeface="+mn-ea"/>
                <a:cs typeface="+mn-cs"/>
              </a:rPr>
              <a:t>, an evaluation consultant from ORS Impact.</a:t>
            </a:r>
          </a:p>
          <a:p>
            <a:endParaRPr lang="en-US" dirty="0"/>
          </a:p>
        </p:txBody>
      </p:sp>
      <p:sp>
        <p:nvSpPr>
          <p:cNvPr id="4" name="Slide Number Placeholder 3"/>
          <p:cNvSpPr>
            <a:spLocks noGrp="1"/>
          </p:cNvSpPr>
          <p:nvPr>
            <p:ph type="sldNum" sz="quarter" idx="10"/>
          </p:nvPr>
        </p:nvSpPr>
        <p:spPr/>
        <p:txBody>
          <a:bodyPr/>
          <a:lstStyle/>
          <a:p>
            <a:fld id="{CE657CE3-4B08-6346-A5EA-885824AD997F}" type="slidenum">
              <a:rPr lang="en-US" smtClean="0"/>
              <a:t>2</a:t>
            </a:fld>
            <a:endParaRPr lang="en-US"/>
          </a:p>
        </p:txBody>
      </p:sp>
    </p:spTree>
    <p:extLst>
      <p:ext uri="{BB962C8B-B14F-4D97-AF65-F5344CB8AC3E}">
        <p14:creationId xmlns:p14="http://schemas.microsoft.com/office/powerpoint/2010/main" val="153089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Food systems measurement and data collection was the first broad action item listed in the Local Food Initiative, so this is a natural next step.</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measurement framework we created takes a systems approach, transcending silos and potentially geographic boundaries. </a:t>
            </a:r>
          </a:p>
          <a:p>
            <a:r>
              <a:rPr lang="en-US" sz="1200" kern="1200" dirty="0" smtClean="0">
                <a:solidFill>
                  <a:schemeClr val="tx1"/>
                </a:solidFill>
                <a:effectLst/>
                <a:latin typeface="+mn-lt"/>
                <a:ea typeface="+mn-ea"/>
                <a:cs typeface="+mn-cs"/>
              </a:rPr>
              <a:t>It will guide agency decisions and actions, coordinate policy efforts, and clarify data needs across the diverse sectors and stakeholders that make up our food system.</a:t>
            </a:r>
          </a:p>
          <a:p>
            <a:r>
              <a:rPr lang="en-US" sz="1200" kern="1200" dirty="0" smtClean="0">
                <a:solidFill>
                  <a:schemeClr val="tx1"/>
                </a:solidFill>
                <a:effectLst/>
                <a:latin typeface="+mn-lt"/>
                <a:ea typeface="+mn-ea"/>
                <a:cs typeface="+mn-cs"/>
              </a:rPr>
              <a:t>It will also garner</a:t>
            </a:r>
            <a:r>
              <a:rPr lang="en-US" sz="1200" kern="1200" baseline="0" dirty="0" smtClean="0">
                <a:solidFill>
                  <a:schemeClr val="tx1"/>
                </a:solidFill>
                <a:effectLst/>
                <a:latin typeface="+mn-lt"/>
                <a:ea typeface="+mn-ea"/>
                <a:cs typeface="+mn-cs"/>
              </a:rPr>
              <a:t> political support by providing a way for interested parties to understand the food system and come alongside existing work.</a:t>
            </a:r>
            <a:endParaRPr lang="en-US" sz="1400" kern="1200" dirty="0" smtClean="0">
              <a:solidFill>
                <a:schemeClr val="tx1"/>
              </a:solidFill>
              <a:effectLst/>
              <a:latin typeface="+mn-lt"/>
              <a:ea typeface="+mn-ea"/>
              <a:cs typeface="+mn-cs"/>
            </a:endParaRPr>
          </a:p>
          <a:p>
            <a:pPr marL="320040" lvl="2" indent="0">
              <a:spcBef>
                <a:spcPts val="700"/>
              </a:spcBef>
              <a:buSzPct val="60000"/>
              <a:buFont typeface="Wingdings"/>
              <a:buNone/>
            </a:pPr>
            <a:endParaRPr lang="en-US" sz="2100" dirty="0"/>
          </a:p>
        </p:txBody>
      </p:sp>
      <p:sp>
        <p:nvSpPr>
          <p:cNvPr id="4" name="Slide Number Placeholder 3"/>
          <p:cNvSpPr>
            <a:spLocks noGrp="1"/>
          </p:cNvSpPr>
          <p:nvPr>
            <p:ph type="sldNum" sz="quarter" idx="10"/>
          </p:nvPr>
        </p:nvSpPr>
        <p:spPr/>
        <p:txBody>
          <a:bodyPr/>
          <a:lstStyle/>
          <a:p>
            <a:fld id="{CE657CE3-4B08-6346-A5EA-885824AD997F}" type="slidenum">
              <a:rPr lang="en-US" smtClean="0"/>
              <a:t>3</a:t>
            </a:fld>
            <a:endParaRPr lang="en-US"/>
          </a:p>
        </p:txBody>
      </p:sp>
    </p:spTree>
    <p:extLst>
      <p:ext uri="{BB962C8B-B14F-4D97-AF65-F5344CB8AC3E}">
        <p14:creationId xmlns:p14="http://schemas.microsoft.com/office/powerpoint/2010/main" val="85416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order to develop this model, we looked at other successful food systems evaluation efforts across the country. We structured the framework largely based on the Vermont Farm to Plate Initiative, but also considered work in the greater Philadelphia region and in Iowa as well. </a:t>
            </a:r>
          </a:p>
          <a:p>
            <a:r>
              <a:rPr lang="en-US" sz="1200" kern="1200" dirty="0" smtClean="0">
                <a:solidFill>
                  <a:schemeClr val="tx1"/>
                </a:solidFill>
                <a:effectLst/>
                <a:latin typeface="+mn-lt"/>
                <a:ea typeface="+mn-ea"/>
                <a:cs typeface="+mn-cs"/>
              </a:rPr>
              <a:t>We then adapted these models to fit the measurements, strategies, and goals outlined in the Local Food Initiative. From 140 LFI priorities and even more numerous measurements, we generated a dashboard of 9 primary indicators.</a:t>
            </a:r>
          </a:p>
          <a:p>
            <a:endParaRPr lang="en-US" dirty="0"/>
          </a:p>
        </p:txBody>
      </p:sp>
      <p:sp>
        <p:nvSpPr>
          <p:cNvPr id="4" name="Slide Number Placeholder 3"/>
          <p:cNvSpPr>
            <a:spLocks noGrp="1"/>
          </p:cNvSpPr>
          <p:nvPr>
            <p:ph type="sldNum" sz="quarter" idx="10"/>
          </p:nvPr>
        </p:nvSpPr>
        <p:spPr/>
        <p:txBody>
          <a:bodyPr/>
          <a:lstStyle/>
          <a:p>
            <a:fld id="{CE657CE3-4B08-6346-A5EA-885824AD997F}" type="slidenum">
              <a:rPr lang="en-US" smtClean="0"/>
              <a:t>4</a:t>
            </a:fld>
            <a:endParaRPr lang="en-US"/>
          </a:p>
        </p:txBody>
      </p:sp>
    </p:spTree>
    <p:extLst>
      <p:ext uri="{BB962C8B-B14F-4D97-AF65-F5344CB8AC3E}">
        <p14:creationId xmlns:p14="http://schemas.microsoft.com/office/powerpoint/2010/main" val="343766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dashboard for the Vermont Farm to Plate Initiative. Behind each square on the dashboard, there are numerous related metrics. We began by attempting to replicate this dashboard for King and several other Washington counties, but soon found that the work in Vermont did not exactly match with work in our state.</a:t>
            </a:r>
            <a:endParaRPr lang="en-US" dirty="0"/>
          </a:p>
        </p:txBody>
      </p:sp>
      <p:sp>
        <p:nvSpPr>
          <p:cNvPr id="4" name="Slide Number Placeholder 3"/>
          <p:cNvSpPr>
            <a:spLocks noGrp="1"/>
          </p:cNvSpPr>
          <p:nvPr>
            <p:ph type="sldNum" sz="quarter" idx="10"/>
          </p:nvPr>
        </p:nvSpPr>
        <p:spPr/>
        <p:txBody>
          <a:bodyPr/>
          <a:lstStyle/>
          <a:p>
            <a:fld id="{CE657CE3-4B08-6346-A5EA-885824AD997F}" type="slidenum">
              <a:rPr lang="en-US" smtClean="0"/>
              <a:t>5</a:t>
            </a:fld>
            <a:endParaRPr lang="en-US"/>
          </a:p>
        </p:txBody>
      </p:sp>
    </p:spTree>
    <p:extLst>
      <p:ext uri="{BB962C8B-B14F-4D97-AF65-F5344CB8AC3E}">
        <p14:creationId xmlns:p14="http://schemas.microsoft.com/office/powerpoint/2010/main" val="289108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began to revise the</a:t>
            </a:r>
            <a:r>
              <a:rPr lang="en-US" baseline="0" dirty="0" smtClean="0"/>
              <a:t> dashboard to fit the Local Food Initiative work. In some areas, we combined dashboard categories to simplify. In other areas, such as Health, we created a new category.</a:t>
            </a:r>
            <a:endParaRPr lang="en-US" dirty="0"/>
          </a:p>
        </p:txBody>
      </p:sp>
      <p:sp>
        <p:nvSpPr>
          <p:cNvPr id="4" name="Slide Number Placeholder 3"/>
          <p:cNvSpPr>
            <a:spLocks noGrp="1"/>
          </p:cNvSpPr>
          <p:nvPr>
            <p:ph type="sldNum" sz="quarter" idx="10"/>
          </p:nvPr>
        </p:nvSpPr>
        <p:spPr/>
        <p:txBody>
          <a:bodyPr/>
          <a:lstStyle/>
          <a:p>
            <a:fld id="{CE657CE3-4B08-6346-A5EA-885824AD997F}" type="slidenum">
              <a:rPr lang="en-US" smtClean="0"/>
              <a:t>6</a:t>
            </a:fld>
            <a:endParaRPr lang="en-US"/>
          </a:p>
        </p:txBody>
      </p:sp>
    </p:spTree>
    <p:extLst>
      <p:ext uri="{BB962C8B-B14F-4D97-AF65-F5344CB8AC3E}">
        <p14:creationId xmlns:p14="http://schemas.microsoft.com/office/powerpoint/2010/main" val="62812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settled on 12 overarching</a:t>
            </a:r>
            <a:r>
              <a:rPr lang="en-US" baseline="0" dirty="0" smtClean="0"/>
              <a:t> goal categories with draft goal statements. Where available, goal statements were gleaned from the Local Food Initiative.</a:t>
            </a:r>
            <a:endParaRPr lang="en-US" dirty="0"/>
          </a:p>
        </p:txBody>
      </p:sp>
      <p:sp>
        <p:nvSpPr>
          <p:cNvPr id="4" name="Slide Number Placeholder 3"/>
          <p:cNvSpPr>
            <a:spLocks noGrp="1"/>
          </p:cNvSpPr>
          <p:nvPr>
            <p:ph type="sldNum" sz="quarter" idx="10"/>
          </p:nvPr>
        </p:nvSpPr>
        <p:spPr/>
        <p:txBody>
          <a:bodyPr/>
          <a:lstStyle/>
          <a:p>
            <a:fld id="{CE657CE3-4B08-6346-A5EA-885824AD997F}" type="slidenum">
              <a:rPr lang="en-US" smtClean="0"/>
              <a:t>7</a:t>
            </a:fld>
            <a:endParaRPr lang="en-US"/>
          </a:p>
        </p:txBody>
      </p:sp>
    </p:spTree>
    <p:extLst>
      <p:ext uri="{BB962C8B-B14F-4D97-AF65-F5344CB8AC3E}">
        <p14:creationId xmlns:p14="http://schemas.microsoft.com/office/powerpoint/2010/main" val="311937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Indicators</a:t>
            </a:r>
            <a:r>
              <a:rPr lang="en-US" baseline="0" dirty="0" smtClean="0"/>
              <a:t> at a Glance dashboard displays all the metrics from the Local Food Initiative, organized onto the dashboard categories. Datasets in black have reliable, regular, and/or accurate data collection going on behind them. Red data sets are in need of data refinement or collection. As you can see, there are quite a few metrics we would like to know and measure as we carry out the Local Food Initiative, but we don’t have the data.</a:t>
            </a:r>
            <a:endParaRPr lang="en-US" dirty="0"/>
          </a:p>
        </p:txBody>
      </p:sp>
      <p:sp>
        <p:nvSpPr>
          <p:cNvPr id="4" name="Slide Number Placeholder 3"/>
          <p:cNvSpPr>
            <a:spLocks noGrp="1"/>
          </p:cNvSpPr>
          <p:nvPr>
            <p:ph type="sldNum" sz="quarter" idx="10"/>
          </p:nvPr>
        </p:nvSpPr>
        <p:spPr/>
        <p:txBody>
          <a:bodyPr/>
          <a:lstStyle/>
          <a:p>
            <a:fld id="{CE657CE3-4B08-6346-A5EA-885824AD997F}" type="slidenum">
              <a:rPr lang="en-US" smtClean="0"/>
              <a:t>8</a:t>
            </a:fld>
            <a:endParaRPr lang="en-US"/>
          </a:p>
        </p:txBody>
      </p:sp>
    </p:spTree>
    <p:extLst>
      <p:ext uri="{BB962C8B-B14F-4D97-AF65-F5344CB8AC3E}">
        <p14:creationId xmlns:p14="http://schemas.microsoft.com/office/powerpoint/2010/main" val="291087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a:t>
            </a:r>
            <a:r>
              <a:rPr lang="en-US" sz="1200" kern="1200" baseline="0" dirty="0" smtClean="0">
                <a:solidFill>
                  <a:schemeClr val="tx1"/>
                </a:solidFill>
                <a:effectLst/>
                <a:latin typeface="+mn-lt"/>
                <a:ea typeface="+mn-ea"/>
                <a:cs typeface="+mn-cs"/>
              </a:rPr>
              <a:t> continued to simplify and refine the measurement framework by selecting 9 primary indicators from the Indicators at a Glance dashboard.</a:t>
            </a:r>
          </a:p>
          <a:p>
            <a:r>
              <a:rPr lang="en-US" sz="1200" kern="1200" dirty="0" smtClean="0">
                <a:solidFill>
                  <a:schemeClr val="tx1"/>
                </a:solidFill>
                <a:effectLst/>
                <a:latin typeface="+mn-lt"/>
                <a:ea typeface="+mn-ea"/>
                <a:cs typeface="+mn-cs"/>
              </a:rPr>
              <a:t>In order to select those primary indicators we used Results Based Accountability tools of Podium, Proxy, and Data Power. Each indicator is ranked based on these three values. Podium Power denotes how compelling the indicator is to a consumer audience. Proxy Power signifies how well the indicator represents a needle we want to move in the food system. And lastly, Data Power communicates to what degree the indicator has regular, accurate, and reliable data collection behind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can see from this table, not every indicator in the framework ranks highly in all three categories. Indicators with high podium and proxy power but low data power are our first priorities for data collection and refinement, because we want those indicators but don’t have them. Those indicators have been compiled into a data development agenda.</a:t>
            </a:r>
          </a:p>
          <a:p>
            <a:endParaRPr lang="en-US" dirty="0"/>
          </a:p>
        </p:txBody>
      </p:sp>
      <p:sp>
        <p:nvSpPr>
          <p:cNvPr id="4" name="Slide Number Placeholder 3"/>
          <p:cNvSpPr>
            <a:spLocks noGrp="1"/>
          </p:cNvSpPr>
          <p:nvPr>
            <p:ph type="sldNum" sz="quarter" idx="10"/>
          </p:nvPr>
        </p:nvSpPr>
        <p:spPr/>
        <p:txBody>
          <a:bodyPr/>
          <a:lstStyle/>
          <a:p>
            <a:fld id="{CE657CE3-4B08-6346-A5EA-885824AD997F}" type="slidenum">
              <a:rPr lang="en-US" smtClean="0"/>
              <a:t>9</a:t>
            </a:fld>
            <a:endParaRPr lang="en-US"/>
          </a:p>
        </p:txBody>
      </p:sp>
    </p:spTree>
    <p:extLst>
      <p:ext uri="{BB962C8B-B14F-4D97-AF65-F5344CB8AC3E}">
        <p14:creationId xmlns:p14="http://schemas.microsoft.com/office/powerpoint/2010/main" val="343766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A2A9E99-73E1-814A-85B6-897F37C231D4}" type="datetimeFigureOut">
              <a:rPr lang="en-US" smtClean="0"/>
              <a:t>5/12/16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3958088-63D9-4E46-8BFA-E659A57C8F0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2A9E99-73E1-814A-85B6-897F37C231D4}"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8088-63D9-4E46-8BFA-E659A57C8F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A2A9E99-73E1-814A-85B6-897F37C231D4}" type="datetimeFigureOut">
              <a:rPr lang="en-US" smtClean="0"/>
              <a:t>5/12/16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3958088-63D9-4E46-8BFA-E659A57C8F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A2A9E99-73E1-814A-85B6-897F37C231D4}"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3958088-63D9-4E46-8BFA-E659A57C8F0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A2A9E99-73E1-814A-85B6-897F37C231D4}" type="datetimeFigureOut">
              <a:rPr lang="en-US" smtClean="0"/>
              <a:t>5/12/16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958088-63D9-4E46-8BFA-E659A57C8F0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A2A9E99-73E1-814A-85B6-897F37C231D4}" type="datetimeFigureOut">
              <a:rPr lang="en-US" smtClean="0"/>
              <a:t>5/12/16</a:t>
            </a:fld>
            <a:endParaRPr lang="en-US"/>
          </a:p>
        </p:txBody>
      </p:sp>
      <p:sp>
        <p:nvSpPr>
          <p:cNvPr id="10" name="Slide Number Placeholder 9"/>
          <p:cNvSpPr>
            <a:spLocks noGrp="1"/>
          </p:cNvSpPr>
          <p:nvPr>
            <p:ph type="sldNum" sz="quarter" idx="16"/>
          </p:nvPr>
        </p:nvSpPr>
        <p:spPr/>
        <p:txBody>
          <a:bodyPr rtlCol="0"/>
          <a:lstStyle/>
          <a:p>
            <a:fld id="{D3958088-63D9-4E46-8BFA-E659A57C8F0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A2A9E99-73E1-814A-85B6-897F37C231D4}" type="datetimeFigureOut">
              <a:rPr lang="en-US" smtClean="0"/>
              <a:t>5/12/16</a:t>
            </a:fld>
            <a:endParaRPr lang="en-US"/>
          </a:p>
        </p:txBody>
      </p:sp>
      <p:sp>
        <p:nvSpPr>
          <p:cNvPr id="12" name="Slide Number Placeholder 11"/>
          <p:cNvSpPr>
            <a:spLocks noGrp="1"/>
          </p:cNvSpPr>
          <p:nvPr>
            <p:ph type="sldNum" sz="quarter" idx="16"/>
          </p:nvPr>
        </p:nvSpPr>
        <p:spPr/>
        <p:txBody>
          <a:bodyPr rtlCol="0"/>
          <a:lstStyle/>
          <a:p>
            <a:fld id="{D3958088-63D9-4E46-8BFA-E659A57C8F0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A2A9E99-73E1-814A-85B6-897F37C231D4}" type="datetimeFigureOut">
              <a:rPr lang="en-US" smtClean="0"/>
              <a:t>5/12/16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3958088-63D9-4E46-8BFA-E659A57C8F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A9E99-73E1-814A-85B6-897F37C231D4}" type="datetimeFigureOut">
              <a:rPr lang="en-US" smtClean="0"/>
              <a:t>5/12/16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3958088-63D9-4E46-8BFA-E659A57C8F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A2A9E99-73E1-814A-85B6-897F37C231D4}"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3958088-63D9-4E46-8BFA-E659A57C8F02}"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A2A9E99-73E1-814A-85B6-897F37C231D4}" type="datetimeFigureOut">
              <a:rPr lang="en-US" smtClean="0"/>
              <a:t>5/12/16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3958088-63D9-4E46-8BFA-E659A57C8F0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A2A9E99-73E1-814A-85B6-897F37C231D4}" type="datetimeFigureOut">
              <a:rPr lang="en-US" smtClean="0"/>
              <a:t>5/12/16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958088-63D9-4E46-8BFA-E659A57C8F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1" latinLnBrk="0" hangingPunct="1">
        <a:spcBef>
          <a:spcPct val="0"/>
        </a:spcBef>
        <a:buNone/>
        <a:defRPr kumimoji="0" sz="4400" kern="1200">
          <a:solidFill>
            <a:schemeClr val="tx2"/>
          </a:solidFill>
          <a:latin typeface="Cambria"/>
          <a:ea typeface="+mj-ea"/>
          <a:cs typeface="Cambria"/>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Calibri"/>
          <a:ea typeface="+mn-ea"/>
          <a:cs typeface="Calibri"/>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libri"/>
          <a:ea typeface="+mn-ea"/>
          <a:cs typeface="Calibri"/>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libri"/>
          <a:ea typeface="+mn-ea"/>
          <a:cs typeface="Calibri"/>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libri"/>
          <a:ea typeface="+mn-ea"/>
          <a:cs typeface="Calibri"/>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libri"/>
          <a:ea typeface="+mn-ea"/>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haley.rose.millet@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microsoft.com/office/2007/relationships/hdphoto" Target="../media/hdphoto1.wdp"/><Relationship Id="rId5" Type="http://schemas.openxmlformats.org/officeDocument/2006/relationships/hyperlink" Target="http://your.kingcounty.gov/dnrp/local-food/documents/2015-KC-Local-Food-Report.pdf" TargetMode="External"/><Relationship Id="rId6" Type="http://schemas.openxmlformats.org/officeDocument/2006/relationships/hyperlink" Target="http://www.vtfarmtoplate.com/plan/" TargetMode="External"/><Relationship Id="rId7" Type="http://schemas.openxmlformats.org/officeDocument/2006/relationships/image" Target="../media/image18.png"/><Relationship Id="rId8" Type="http://schemas.openxmlformats.org/officeDocument/2006/relationships/hyperlink" Target="http://www.dvrpc.org/Food/sustainablefoodsystems.htm" TargetMode="External"/><Relationship Id="rId9" Type="http://schemas.openxmlformats.org/officeDocument/2006/relationships/image" Target="../media/image19.png"/><Relationship Id="rId10" Type="http://schemas.openxmlformats.org/officeDocument/2006/relationships/hyperlink" Target="https://www.leopold.iastate.edu/marketing/food_syste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hyperlink" Target="http://raguide.org/2-7-how-do-we-select-indicators-for-a-result/" TargetMode="External"/><Relationship Id="rId5" Type="http://schemas.openxmlformats.org/officeDocument/2006/relationships/hyperlink" Target="http://raguide.org/" TargetMode="External"/><Relationship Id="rId6" Type="http://schemas.openxmlformats.org/officeDocument/2006/relationships/package" Target="../embeddings/Microsoft_Word_Document1.docx"/><Relationship Id="rId7"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4907" y="4712737"/>
            <a:ext cx="6305794" cy="1204306"/>
          </a:xfrm>
        </p:spPr>
        <p:txBody>
          <a:bodyPr>
            <a:normAutofit/>
          </a:bodyPr>
          <a:lstStyle/>
          <a:p>
            <a:r>
              <a:rPr lang="en-US" sz="3200" dirty="0" smtClean="0">
                <a:solidFill>
                  <a:schemeClr val="tx1"/>
                </a:solidFill>
                <a:latin typeface="+mj-lt"/>
              </a:rPr>
              <a:t>Measurement framework </a:t>
            </a:r>
            <a:br>
              <a:rPr lang="en-US" sz="3200" dirty="0" smtClean="0">
                <a:solidFill>
                  <a:schemeClr val="tx1"/>
                </a:solidFill>
                <a:latin typeface="+mj-lt"/>
              </a:rPr>
            </a:br>
            <a:r>
              <a:rPr lang="en-US" sz="2400" dirty="0" smtClean="0">
                <a:solidFill>
                  <a:schemeClr val="tx1"/>
                </a:solidFill>
                <a:latin typeface="+mj-lt"/>
              </a:rPr>
              <a:t>for the King County food system</a:t>
            </a:r>
            <a:endParaRPr lang="en-US" sz="2400" dirty="0">
              <a:solidFill>
                <a:schemeClr val="tx1"/>
              </a:solidFill>
              <a:latin typeface="+mj-lt"/>
            </a:endParaRPr>
          </a:p>
        </p:txBody>
      </p:sp>
      <p:pic>
        <p:nvPicPr>
          <p:cNvPr id="3" name="Picture 2"/>
          <p:cNvPicPr>
            <a:picLocks noChangeAspect="1"/>
          </p:cNvPicPr>
          <p:nvPr/>
        </p:nvPicPr>
        <p:blipFill>
          <a:blip r:embed="rId3"/>
          <a:stretch>
            <a:fillRect/>
          </a:stretch>
        </p:blipFill>
        <p:spPr>
          <a:xfrm>
            <a:off x="4954740" y="100143"/>
            <a:ext cx="4071785" cy="2569573"/>
          </a:xfrm>
          <a:prstGeom prst="rect">
            <a:avLst/>
          </a:prstGeom>
        </p:spPr>
      </p:pic>
      <p:pic>
        <p:nvPicPr>
          <p:cNvPr id="6" name="Picture 5"/>
          <p:cNvPicPr>
            <a:picLocks noChangeAspect="1"/>
          </p:cNvPicPr>
          <p:nvPr/>
        </p:nvPicPr>
        <p:blipFill rotWithShape="1">
          <a:blip r:embed="rId4"/>
          <a:srcRect r="5598" b="11619"/>
          <a:stretch/>
        </p:blipFill>
        <p:spPr>
          <a:xfrm>
            <a:off x="130176" y="1746250"/>
            <a:ext cx="4283075" cy="2174876"/>
          </a:xfrm>
          <a:prstGeom prst="rect">
            <a:avLst/>
          </a:prstGeom>
        </p:spPr>
      </p:pic>
      <p:pic>
        <p:nvPicPr>
          <p:cNvPr id="9" name="Picture 8"/>
          <p:cNvPicPr>
            <a:picLocks noChangeAspect="1"/>
          </p:cNvPicPr>
          <p:nvPr/>
        </p:nvPicPr>
        <p:blipFill>
          <a:blip r:embed="rId5"/>
          <a:stretch>
            <a:fillRect/>
          </a:stretch>
        </p:blipFill>
        <p:spPr>
          <a:xfrm>
            <a:off x="2555874" y="4083716"/>
            <a:ext cx="1857377" cy="772015"/>
          </a:xfrm>
          <a:prstGeom prst="rect">
            <a:avLst/>
          </a:prstGeom>
        </p:spPr>
      </p:pic>
      <p:pic>
        <p:nvPicPr>
          <p:cNvPr id="10" name="Picture 9"/>
          <p:cNvPicPr>
            <a:picLocks noChangeAspect="1"/>
          </p:cNvPicPr>
          <p:nvPr/>
        </p:nvPicPr>
        <p:blipFill>
          <a:blip r:embed="rId6"/>
          <a:stretch>
            <a:fillRect/>
          </a:stretch>
        </p:blipFill>
        <p:spPr>
          <a:xfrm>
            <a:off x="6445249" y="2825750"/>
            <a:ext cx="2581275" cy="1996186"/>
          </a:xfrm>
          <a:prstGeom prst="rect">
            <a:avLst/>
          </a:prstGeom>
        </p:spPr>
      </p:pic>
      <p:pic>
        <p:nvPicPr>
          <p:cNvPr id="12" name="Picture 11"/>
          <p:cNvPicPr>
            <a:picLocks noChangeAspect="1"/>
          </p:cNvPicPr>
          <p:nvPr/>
        </p:nvPicPr>
        <p:blipFill>
          <a:blip r:embed="rId7"/>
          <a:stretch>
            <a:fillRect/>
          </a:stretch>
        </p:blipFill>
        <p:spPr>
          <a:xfrm>
            <a:off x="130173" y="100142"/>
            <a:ext cx="2425701" cy="1556443"/>
          </a:xfrm>
          <a:prstGeom prst="rect">
            <a:avLst/>
          </a:prstGeom>
        </p:spPr>
      </p:pic>
      <p:pic>
        <p:nvPicPr>
          <p:cNvPr id="13" name="Picture 12"/>
          <p:cNvPicPr>
            <a:picLocks noChangeAspect="1"/>
          </p:cNvPicPr>
          <p:nvPr/>
        </p:nvPicPr>
        <p:blipFill>
          <a:blip r:embed="rId8"/>
          <a:stretch>
            <a:fillRect/>
          </a:stretch>
        </p:blipFill>
        <p:spPr>
          <a:xfrm>
            <a:off x="4537073" y="2825751"/>
            <a:ext cx="1689478" cy="2029982"/>
          </a:xfrm>
          <a:prstGeom prst="rect">
            <a:avLst/>
          </a:prstGeom>
        </p:spPr>
      </p:pic>
      <p:pic>
        <p:nvPicPr>
          <p:cNvPr id="14" name="Picture 13"/>
          <p:cNvPicPr>
            <a:picLocks noChangeAspect="1"/>
          </p:cNvPicPr>
          <p:nvPr/>
        </p:nvPicPr>
        <p:blipFill rotWithShape="1">
          <a:blip r:embed="rId9"/>
          <a:srcRect l="19073" r="21805" b="2169"/>
          <a:stretch/>
        </p:blipFill>
        <p:spPr>
          <a:xfrm>
            <a:off x="2644907" y="100142"/>
            <a:ext cx="2181093" cy="1556443"/>
          </a:xfrm>
          <a:prstGeom prst="rect">
            <a:avLst/>
          </a:prstGeom>
        </p:spPr>
      </p:pic>
      <p:pic>
        <p:nvPicPr>
          <p:cNvPr id="5" name="Picture 4"/>
          <p:cNvPicPr>
            <a:picLocks noChangeAspect="1"/>
          </p:cNvPicPr>
          <p:nvPr/>
        </p:nvPicPr>
        <p:blipFill>
          <a:blip r:embed="rId10"/>
          <a:stretch>
            <a:fillRect/>
          </a:stretch>
        </p:blipFill>
        <p:spPr>
          <a:xfrm>
            <a:off x="130175" y="4004831"/>
            <a:ext cx="2326049" cy="1912212"/>
          </a:xfrm>
          <a:prstGeom prst="rect">
            <a:avLst/>
          </a:prstGeom>
        </p:spPr>
      </p:pic>
    </p:spTree>
    <p:extLst>
      <p:ext uri="{BB962C8B-B14F-4D97-AF65-F5344CB8AC3E}">
        <p14:creationId xmlns:p14="http://schemas.microsoft.com/office/powerpoint/2010/main" val="12371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3571876" y="91827"/>
            <a:ext cx="5276790" cy="774683"/>
          </a:xfrm>
          <a:solidFill>
            <a:schemeClr val="bg1">
              <a:lumMod val="95000"/>
            </a:schemeClr>
          </a:solidFill>
          <a:ln>
            <a:noFill/>
          </a:ln>
        </p:spPr>
        <p:txBody>
          <a:bodyPr anchor="ctr">
            <a:noAutofit/>
          </a:bodyPr>
          <a:lstStyle/>
          <a:p>
            <a:pPr marL="0" indent="0">
              <a:lnSpc>
                <a:spcPct val="50000"/>
              </a:lnSpc>
              <a:buNone/>
            </a:pPr>
            <a:r>
              <a:rPr lang="en-US" sz="1400" dirty="0">
                <a:solidFill>
                  <a:schemeClr val="tx1"/>
                </a:solidFill>
              </a:rPr>
              <a:t>King County Local Food Action Initiative </a:t>
            </a:r>
            <a:r>
              <a:rPr lang="en-US" sz="1400" dirty="0" smtClean="0"/>
              <a:t>Goals</a:t>
            </a:r>
            <a:r>
              <a:rPr lang="en-US" sz="1400" dirty="0" smtClean="0">
                <a:solidFill>
                  <a:schemeClr val="tx1"/>
                </a:solidFill>
              </a:rPr>
              <a:t>:</a:t>
            </a:r>
          </a:p>
          <a:p>
            <a:pPr marL="0" indent="0">
              <a:lnSpc>
                <a:spcPct val="60000"/>
              </a:lnSpc>
              <a:buNone/>
            </a:pPr>
            <a:r>
              <a:rPr lang="en-US" sz="1400" b="1" dirty="0" smtClean="0"/>
              <a:t>1.    </a:t>
            </a:r>
            <a:r>
              <a:rPr lang="en-US" sz="1400" b="1" dirty="0" smtClean="0">
                <a:solidFill>
                  <a:schemeClr val="tx1"/>
                </a:solidFill>
              </a:rPr>
              <a:t>A </a:t>
            </a:r>
            <a:r>
              <a:rPr lang="en-US" sz="1400" b="1" dirty="0">
                <a:solidFill>
                  <a:schemeClr val="tx1"/>
                </a:solidFill>
              </a:rPr>
              <a:t>sustainable and resilient local food </a:t>
            </a:r>
            <a:r>
              <a:rPr lang="en-US" sz="1400" b="1" dirty="0" smtClean="0">
                <a:solidFill>
                  <a:schemeClr val="tx1"/>
                </a:solidFill>
              </a:rPr>
              <a:t>economy.</a:t>
            </a:r>
            <a:endParaRPr lang="en-US" sz="1400" b="1" dirty="0">
              <a:solidFill>
                <a:schemeClr val="tx1"/>
              </a:solidFill>
            </a:endParaRPr>
          </a:p>
          <a:p>
            <a:pPr marL="0" indent="0">
              <a:lnSpc>
                <a:spcPct val="50000"/>
              </a:lnSpc>
              <a:buNone/>
            </a:pPr>
            <a:r>
              <a:rPr lang="en-US" sz="1400" b="1" dirty="0" smtClean="0">
                <a:solidFill>
                  <a:schemeClr val="tx1"/>
                </a:solidFill>
              </a:rPr>
              <a:t>2.    Increased </a:t>
            </a:r>
            <a:r>
              <a:rPr lang="en-US" sz="1400" b="1" dirty="0">
                <a:solidFill>
                  <a:schemeClr val="tx1"/>
                </a:solidFill>
              </a:rPr>
              <a:t>access to healthy, affordable </a:t>
            </a:r>
            <a:r>
              <a:rPr lang="en-US" sz="1400" b="1" dirty="0" smtClean="0">
                <a:solidFill>
                  <a:schemeClr val="tx1"/>
                </a:solidFill>
              </a:rPr>
              <a:t>food.</a:t>
            </a:r>
            <a:endParaRPr lang="en-US" sz="1400"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5603961"/>
              </p:ext>
            </p:extLst>
          </p:nvPr>
        </p:nvGraphicFramePr>
        <p:xfrm>
          <a:off x="244415" y="854058"/>
          <a:ext cx="8604250" cy="5856228"/>
        </p:xfrm>
        <a:graphic>
          <a:graphicData uri="http://schemas.openxmlformats.org/drawingml/2006/table">
            <a:tbl>
              <a:tblPr firstRow="1" bandRow="1">
                <a:tableStyleId>{21E4AEA4-8DFA-4A89-87EB-49C32662AFE0}</a:tableStyleId>
              </a:tblPr>
              <a:tblGrid>
                <a:gridCol w="2064023">
                  <a:extLst>
                    <a:ext uri="{9D8B030D-6E8A-4147-A177-3AD203B41FA5}">
                      <a16:colId xmlns="" xmlns:a16="http://schemas.microsoft.com/office/drawing/2014/main" val="20000"/>
                    </a:ext>
                  </a:extLst>
                </a:gridCol>
                <a:gridCol w="2300837">
                  <a:extLst>
                    <a:ext uri="{9D8B030D-6E8A-4147-A177-3AD203B41FA5}">
                      <a16:colId xmlns="" xmlns:a16="http://schemas.microsoft.com/office/drawing/2014/main" val="20002"/>
                    </a:ext>
                  </a:extLst>
                </a:gridCol>
                <a:gridCol w="2214095">
                  <a:extLst>
                    <a:ext uri="{9D8B030D-6E8A-4147-A177-3AD203B41FA5}">
                      <a16:colId xmlns="" xmlns:a16="http://schemas.microsoft.com/office/drawing/2014/main" val="20003"/>
                    </a:ext>
                  </a:extLst>
                </a:gridCol>
                <a:gridCol w="2025295"/>
              </a:tblGrid>
              <a:tr h="429744">
                <a:tc>
                  <a:txBody>
                    <a:bodyPr/>
                    <a:lstStyle/>
                    <a:p>
                      <a:r>
                        <a:rPr lang="en-US" sz="1400" dirty="0">
                          <a:latin typeface="Calibri"/>
                          <a:cs typeface="Calibri"/>
                        </a:rPr>
                        <a:t>Local Food Economy</a:t>
                      </a:r>
                    </a:p>
                  </a:txBody>
                  <a:tcPr/>
                </a:tc>
                <a:tc>
                  <a:txBody>
                    <a:bodyPr/>
                    <a:lstStyle/>
                    <a:p>
                      <a:r>
                        <a:rPr lang="en-US" sz="1400" dirty="0">
                          <a:latin typeface="Calibri"/>
                          <a:cs typeface="Calibri"/>
                        </a:rPr>
                        <a:t>Healthy Food</a:t>
                      </a:r>
                      <a:r>
                        <a:rPr lang="en-US" sz="1400" baseline="0" dirty="0">
                          <a:latin typeface="Calibri"/>
                          <a:cs typeface="Calibri"/>
                        </a:rPr>
                        <a:t> Affordability</a:t>
                      </a:r>
                      <a:endParaRPr lang="en-US" sz="1400" dirty="0">
                        <a:latin typeface="Calibri"/>
                        <a:cs typeface="Calibri"/>
                      </a:endParaRPr>
                    </a:p>
                  </a:txBody>
                  <a:tcPr/>
                </a:tc>
                <a:tc>
                  <a:txBody>
                    <a:bodyPr/>
                    <a:lstStyle/>
                    <a:p>
                      <a:r>
                        <a:rPr lang="en-US" sz="1400" dirty="0">
                          <a:latin typeface="Calibri"/>
                          <a:cs typeface="Calibri"/>
                        </a:rPr>
                        <a:t>Equity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alibri"/>
                          <a:cs typeface="Calibri"/>
                        </a:rPr>
                        <a:t>Environment</a:t>
                      </a:r>
                    </a:p>
                  </a:txBody>
                  <a:tcPr/>
                </a:tc>
                <a:extLst>
                  <a:ext uri="{0D108BD9-81ED-4DB2-BD59-A6C34878D82A}">
                    <a16:rowId xmlns="" xmlns:a16="http://schemas.microsoft.com/office/drawing/2014/main" val="10000"/>
                  </a:ext>
                </a:extLst>
              </a:tr>
              <a:tr h="1254345">
                <a:tc>
                  <a:txBody>
                    <a:bodyPr/>
                    <a:lstStyle/>
                    <a:p>
                      <a:pPr marL="0" indent="0">
                        <a:buNone/>
                      </a:pPr>
                      <a:r>
                        <a:rPr lang="en-US" sz="1400" dirty="0">
                          <a:latin typeface="Calibri"/>
                          <a:cs typeface="Calibri"/>
                        </a:rPr>
                        <a:t>1. Farm Production Acres</a:t>
                      </a:r>
                    </a:p>
                  </a:txBody>
                  <a:tcPr/>
                </a:tc>
                <a:tc>
                  <a:txBody>
                    <a:bodyPr/>
                    <a:lstStyle/>
                    <a:p>
                      <a:r>
                        <a:rPr lang="en-US" sz="1400" dirty="0">
                          <a:latin typeface="Calibri"/>
                          <a:cs typeface="Calibri"/>
                        </a:rPr>
                        <a:t>2A.</a:t>
                      </a:r>
                      <a:r>
                        <a:rPr lang="en-US" sz="1400" baseline="0" dirty="0">
                          <a:latin typeface="Calibri"/>
                          <a:cs typeface="Calibri"/>
                        </a:rPr>
                        <a:t> Food Security</a:t>
                      </a:r>
                    </a:p>
                    <a:p>
                      <a:r>
                        <a:rPr lang="en-US" sz="1400" baseline="0" dirty="0">
                          <a:latin typeface="Calibri"/>
                          <a:cs typeface="Calibri"/>
                        </a:rPr>
                        <a:t>2B. Fruit &amp; Vegetable Consumption</a:t>
                      </a:r>
                    </a:p>
                    <a:p>
                      <a:r>
                        <a:rPr lang="en-US" sz="1400" baseline="0" dirty="0">
                          <a:latin typeface="Calibri"/>
                          <a:cs typeface="Calibri"/>
                        </a:rPr>
                        <a:t>2C. No Breakfast Today</a:t>
                      </a:r>
                    </a:p>
                    <a:p>
                      <a:r>
                        <a:rPr lang="en-US" sz="1400" baseline="0" dirty="0">
                          <a:latin typeface="Calibri"/>
                          <a:cs typeface="Calibri"/>
                        </a:rPr>
                        <a:t>2D. Healthy Food Affordability</a:t>
                      </a:r>
                      <a:endParaRPr lang="en-US" sz="1400" dirty="0">
                        <a:latin typeface="Calibri"/>
                        <a:cs typeface="Calibri"/>
                      </a:endParaRPr>
                    </a:p>
                  </a:txBody>
                  <a:tcPr/>
                </a:tc>
                <a:tc>
                  <a:txBody>
                    <a:bodyPr/>
                    <a:lstStyle/>
                    <a:p>
                      <a:r>
                        <a:rPr lang="en-US" sz="1400" dirty="0">
                          <a:latin typeface="Calibri"/>
                          <a:cs typeface="Calibri"/>
                        </a:rPr>
                        <a:t>2A.</a:t>
                      </a:r>
                      <a:r>
                        <a:rPr lang="en-US" sz="1400" baseline="0" dirty="0">
                          <a:latin typeface="Calibri"/>
                          <a:cs typeface="Calibri"/>
                        </a:rPr>
                        <a:t> Food Security</a:t>
                      </a:r>
                    </a:p>
                    <a:p>
                      <a:r>
                        <a:rPr lang="en-US" sz="1400" baseline="0" dirty="0">
                          <a:latin typeface="Calibri"/>
                          <a:cs typeface="Calibri"/>
                        </a:rPr>
                        <a:t>2B. Fruit &amp; Vegetable Consumption</a:t>
                      </a:r>
                    </a:p>
                    <a:p>
                      <a:r>
                        <a:rPr lang="en-US" sz="1400" baseline="0" dirty="0">
                          <a:latin typeface="Calibri"/>
                          <a:cs typeface="Calibri"/>
                        </a:rPr>
                        <a:t>2C. No Breakfast Today</a:t>
                      </a:r>
                    </a:p>
                    <a:p>
                      <a:r>
                        <a:rPr lang="en-US" sz="1400" baseline="0" dirty="0">
                          <a:latin typeface="Calibri"/>
                          <a:cs typeface="Calibri"/>
                        </a:rPr>
                        <a:t>2D Healthy Food Affordability</a:t>
                      </a:r>
                      <a:endParaRPr lang="en-US" sz="1400" dirty="0">
                        <a:latin typeface="Calibri"/>
                        <a:cs typeface="Calibri"/>
                      </a:endParaRPr>
                    </a:p>
                  </a:txBody>
                  <a:tcPr/>
                </a:tc>
                <a:tc>
                  <a:txBody>
                    <a:bodyPr/>
                    <a:lstStyle/>
                    <a:p>
                      <a:r>
                        <a:rPr lang="en-US" sz="1400" dirty="0">
                          <a:latin typeface="Calibri"/>
                          <a:cs typeface="Calibri"/>
                        </a:rPr>
                        <a:t>1. Farm Production</a:t>
                      </a:r>
                      <a:r>
                        <a:rPr lang="en-US" sz="1400" baseline="0" dirty="0">
                          <a:latin typeface="Calibri"/>
                          <a:cs typeface="Calibri"/>
                        </a:rPr>
                        <a:t> Acres</a:t>
                      </a:r>
                      <a:endParaRPr lang="en-US" sz="1400" dirty="0">
                        <a:latin typeface="Calibri"/>
                        <a:cs typeface="Calibri"/>
                      </a:endParaRPr>
                    </a:p>
                  </a:txBody>
                  <a:tcPr/>
                </a:tc>
                <a:extLst>
                  <a:ext uri="{0D108BD9-81ED-4DB2-BD59-A6C34878D82A}">
                    <a16:rowId xmlns="" xmlns:a16="http://schemas.microsoft.com/office/drawing/2014/main" val="10001"/>
                  </a:ext>
                </a:extLst>
              </a:tr>
              <a:tr h="473864">
                <a:tc>
                  <a:txBody>
                    <a:bodyPr/>
                    <a:lstStyle/>
                    <a:p>
                      <a:r>
                        <a:rPr lang="en-US" sz="1400" dirty="0">
                          <a:latin typeface="Calibri"/>
                          <a:cs typeface="Calibri"/>
                        </a:rPr>
                        <a:t>2C. Fruit &amp; Vegetable Consumption</a:t>
                      </a:r>
                      <a:endParaRPr lang="en-US" sz="1400" baseline="0" dirty="0">
                        <a:latin typeface="Calibri"/>
                        <a:cs typeface="Calibri"/>
                      </a:endParaRPr>
                    </a:p>
                  </a:txBody>
                  <a:tcPr/>
                </a:tc>
                <a:tc>
                  <a:txBody>
                    <a:bodyPr/>
                    <a:lstStyle/>
                    <a:p>
                      <a:r>
                        <a:rPr lang="en-US" sz="1400" dirty="0">
                          <a:latin typeface="Calibri"/>
                          <a:cs typeface="Calibri"/>
                        </a:rPr>
                        <a:t>4. Percent</a:t>
                      </a:r>
                      <a:r>
                        <a:rPr lang="en-US" sz="1400" baseline="0" dirty="0">
                          <a:latin typeface="Calibri"/>
                          <a:cs typeface="Calibri"/>
                        </a:rPr>
                        <a:t> of Food Systems Jobs w/Livable Wage</a:t>
                      </a:r>
                      <a:endParaRPr lang="en-US" sz="1400" dirty="0">
                        <a:latin typeface="Calibri"/>
                        <a:cs typeface="Calibri"/>
                      </a:endParaRPr>
                    </a:p>
                  </a:txBody>
                  <a:tcPr/>
                </a:tc>
                <a:tc>
                  <a:txBody>
                    <a:bodyPr/>
                    <a:lstStyle/>
                    <a:p>
                      <a:r>
                        <a:rPr lang="en-US" sz="1400" dirty="0">
                          <a:latin typeface="Calibri"/>
                          <a:cs typeface="Calibri"/>
                        </a:rPr>
                        <a:t>4. Percent</a:t>
                      </a:r>
                      <a:r>
                        <a:rPr lang="en-US" sz="1400" baseline="0" dirty="0">
                          <a:latin typeface="Calibri"/>
                          <a:cs typeface="Calibri"/>
                        </a:rPr>
                        <a:t> of Food Systems Jobs w/Livable Wage</a:t>
                      </a:r>
                      <a:endParaRPr lang="en-US" sz="1400" dirty="0">
                        <a:latin typeface="Calibri"/>
                        <a:cs typeface="Calibri"/>
                      </a:endParaRPr>
                    </a:p>
                  </a:txBody>
                  <a:tcPr/>
                </a:tc>
                <a:tc>
                  <a:txBody>
                    <a:bodyPr/>
                    <a:lstStyle/>
                    <a:p>
                      <a:r>
                        <a:rPr lang="en-US" sz="1400" dirty="0">
                          <a:latin typeface="Calibri"/>
                          <a:cs typeface="Calibri"/>
                        </a:rPr>
                        <a:t>6. Environment</a:t>
                      </a:r>
                    </a:p>
                  </a:txBody>
                  <a:tcPr/>
                </a:tc>
                <a:extLst>
                  <a:ext uri="{0D108BD9-81ED-4DB2-BD59-A6C34878D82A}">
                    <a16:rowId xmlns="" xmlns:a16="http://schemas.microsoft.com/office/drawing/2014/main" val="10002"/>
                  </a:ext>
                </a:extLst>
              </a:tr>
              <a:tr h="1059224">
                <a:tc>
                  <a:txBody>
                    <a:bodyPr/>
                    <a:lstStyle/>
                    <a:p>
                      <a:r>
                        <a:rPr lang="en-US" sz="1400" dirty="0">
                          <a:latin typeface="Calibri"/>
                          <a:cs typeface="Calibri"/>
                        </a:rPr>
                        <a:t>3A. Market Value of Food Products</a:t>
                      </a:r>
                    </a:p>
                    <a:p>
                      <a:r>
                        <a:rPr lang="en-US" sz="1400" dirty="0">
                          <a:latin typeface="Calibri"/>
                          <a:cs typeface="Calibri"/>
                        </a:rPr>
                        <a:t>3C. Market</a:t>
                      </a:r>
                      <a:r>
                        <a:rPr lang="en-US" sz="1400" baseline="0" dirty="0">
                          <a:latin typeface="Calibri"/>
                          <a:cs typeface="Calibri"/>
                        </a:rPr>
                        <a:t> Value of Food Products vs. Consumer Spending by Category</a:t>
                      </a:r>
                    </a:p>
                  </a:txBody>
                  <a:tcPr/>
                </a:tc>
                <a:tc>
                  <a:txBody>
                    <a:bodyPr/>
                    <a:lstStyle/>
                    <a:p>
                      <a:r>
                        <a:rPr lang="en-US" sz="1400" dirty="0">
                          <a:latin typeface="Calibri"/>
                          <a:cs typeface="Calibri"/>
                        </a:rPr>
                        <a:t>8.</a:t>
                      </a:r>
                      <a:r>
                        <a:rPr lang="en-US" sz="1400" baseline="0" dirty="0">
                          <a:latin typeface="Calibri"/>
                          <a:cs typeface="Calibri"/>
                        </a:rPr>
                        <a:t> Food Policy</a:t>
                      </a:r>
                      <a:endParaRPr lang="en-US" sz="1400" dirty="0">
                        <a:latin typeface="Calibri"/>
                        <a:cs typeface="Calibri"/>
                      </a:endParaRPr>
                    </a:p>
                  </a:txBody>
                  <a:tcPr/>
                </a:tc>
                <a:tc>
                  <a:txBody>
                    <a:bodyPr/>
                    <a:lstStyle/>
                    <a:p>
                      <a:r>
                        <a:rPr lang="en-US" sz="1400" dirty="0">
                          <a:latin typeface="Calibri"/>
                          <a:cs typeface="Calibri"/>
                        </a:rPr>
                        <a:t>8.</a:t>
                      </a:r>
                      <a:r>
                        <a:rPr lang="en-US" sz="1400" baseline="0" dirty="0">
                          <a:latin typeface="Calibri"/>
                          <a:cs typeface="Calibri"/>
                        </a:rPr>
                        <a:t> Food Policy</a:t>
                      </a:r>
                      <a:endParaRPr lang="en-US" sz="1400" dirty="0">
                        <a:latin typeface="Calibri"/>
                        <a:cs typeface="Calibri"/>
                      </a:endParaRPr>
                    </a:p>
                  </a:txBody>
                  <a:tcPr/>
                </a:tc>
                <a:tc>
                  <a:txBody>
                    <a:bodyPr/>
                    <a:lstStyle/>
                    <a:p>
                      <a:r>
                        <a:rPr lang="en-US" sz="1400" dirty="0">
                          <a:latin typeface="Calibri"/>
                          <a:cs typeface="Calibri"/>
                        </a:rPr>
                        <a:t>5. Food Waste</a:t>
                      </a:r>
                    </a:p>
                  </a:txBody>
                  <a:tcPr/>
                </a:tc>
                <a:extLst>
                  <a:ext uri="{0D108BD9-81ED-4DB2-BD59-A6C34878D82A}">
                    <a16:rowId xmlns="" xmlns:a16="http://schemas.microsoft.com/office/drawing/2014/main" val="10003"/>
                  </a:ext>
                </a:extLst>
              </a:tr>
              <a:tr h="668984">
                <a:tc>
                  <a:txBody>
                    <a:bodyPr/>
                    <a:lstStyle/>
                    <a:p>
                      <a:r>
                        <a:rPr lang="en-US" sz="1400" baseline="0" dirty="0">
                          <a:latin typeface="Calibri"/>
                          <a:cs typeface="Calibri"/>
                        </a:rPr>
                        <a:t>4. Percent of Food Systems Jobs w/Livable Wage</a:t>
                      </a:r>
                    </a:p>
                  </a:txBody>
                  <a:tcPr/>
                </a:tc>
                <a:tc>
                  <a:txBody>
                    <a:bodyPr/>
                    <a:lstStyle/>
                    <a:p>
                      <a:endParaRPr lang="en-US" sz="1400">
                        <a:latin typeface="Calibri"/>
                        <a:cs typeface="Calibri"/>
                      </a:endParaRPr>
                    </a:p>
                  </a:txBody>
                  <a:tcPr/>
                </a:tc>
                <a:tc>
                  <a:txBody>
                    <a:bodyPr/>
                    <a:lstStyle/>
                    <a:p>
                      <a:endParaRPr lang="en-US" sz="1400" dirty="0">
                        <a:latin typeface="Calibri"/>
                        <a:cs typeface="Calibri"/>
                      </a:endParaRPr>
                    </a:p>
                  </a:txBody>
                  <a:tcPr/>
                </a:tc>
                <a:tc>
                  <a:txBody>
                    <a:bodyPr/>
                    <a:lstStyle/>
                    <a:p>
                      <a:r>
                        <a:rPr lang="en-US" sz="1400" dirty="0">
                          <a:latin typeface="Calibri"/>
                          <a:cs typeface="Calibri"/>
                        </a:rPr>
                        <a:t>8. Food Policy</a:t>
                      </a:r>
                    </a:p>
                  </a:txBody>
                  <a:tcPr/>
                </a:tc>
                <a:extLst>
                  <a:ext uri="{0D108BD9-81ED-4DB2-BD59-A6C34878D82A}">
                    <a16:rowId xmlns="" xmlns:a16="http://schemas.microsoft.com/office/drawing/2014/main" val="10004"/>
                  </a:ext>
                </a:extLst>
              </a:tr>
              <a:tr h="379777">
                <a:tc>
                  <a:txBody>
                    <a:bodyPr/>
                    <a:lstStyle/>
                    <a:p>
                      <a:r>
                        <a:rPr lang="en-US" sz="1400" baseline="0" dirty="0">
                          <a:latin typeface="Calibri"/>
                          <a:cs typeface="Calibri"/>
                        </a:rPr>
                        <a:t>6. Environment</a:t>
                      </a:r>
                    </a:p>
                  </a:txBody>
                  <a:tcPr/>
                </a:tc>
                <a:tc>
                  <a:txBody>
                    <a:bodyPr/>
                    <a:lstStyle/>
                    <a:p>
                      <a:endParaRPr lang="en-US" sz="1400" dirty="0">
                        <a:latin typeface="Calibri"/>
                        <a:cs typeface="Calibri"/>
                      </a:endParaRPr>
                    </a:p>
                  </a:txBody>
                  <a:tcPr/>
                </a:tc>
                <a:tc>
                  <a:txBody>
                    <a:bodyPr/>
                    <a:lstStyle/>
                    <a:p>
                      <a:endParaRPr lang="en-US" sz="1400" dirty="0">
                        <a:latin typeface="Calibri"/>
                        <a:cs typeface="Calibri"/>
                      </a:endParaRPr>
                    </a:p>
                  </a:txBody>
                  <a:tcPr/>
                </a:tc>
                <a:tc>
                  <a:txBody>
                    <a:bodyPr/>
                    <a:lstStyle/>
                    <a:p>
                      <a:endParaRPr lang="en-US" sz="1400" dirty="0">
                        <a:latin typeface="Calibri"/>
                        <a:cs typeface="Calibri"/>
                      </a:endParaRPr>
                    </a:p>
                  </a:txBody>
                  <a:tcPr/>
                </a:tc>
                <a:extLst>
                  <a:ext uri="{0D108BD9-81ED-4DB2-BD59-A6C34878D82A}">
                    <a16:rowId xmlns="" xmlns:a16="http://schemas.microsoft.com/office/drawing/2014/main" val="10005"/>
                  </a:ext>
                </a:extLst>
              </a:tr>
              <a:tr h="864104">
                <a:tc>
                  <a:txBody>
                    <a:bodyPr/>
                    <a:lstStyle/>
                    <a:p>
                      <a:r>
                        <a:rPr lang="en-US" sz="1400" baseline="0" dirty="0">
                          <a:latin typeface="Calibri"/>
                          <a:cs typeface="Calibri"/>
                        </a:rPr>
                        <a:t>7A. Number of New Farmers</a:t>
                      </a:r>
                    </a:p>
                    <a:p>
                      <a:r>
                        <a:rPr lang="en-US" sz="1400" baseline="0" dirty="0">
                          <a:latin typeface="Calibri"/>
                          <a:cs typeface="Calibri"/>
                        </a:rPr>
                        <a:t>7B. Total Farmers/Food Businesses</a:t>
                      </a:r>
                    </a:p>
                  </a:txBody>
                  <a:tcPr/>
                </a:tc>
                <a:tc>
                  <a:txBody>
                    <a:bodyPr/>
                    <a:lstStyle/>
                    <a:p>
                      <a:endParaRPr lang="en-US" sz="1400" dirty="0">
                        <a:latin typeface="Calibri"/>
                        <a:cs typeface="Calibri"/>
                      </a:endParaRPr>
                    </a:p>
                  </a:txBody>
                  <a:tcPr/>
                </a:tc>
                <a:tc>
                  <a:txBody>
                    <a:bodyPr/>
                    <a:lstStyle/>
                    <a:p>
                      <a:endParaRPr lang="en-US" sz="1400" dirty="0">
                        <a:latin typeface="Calibri"/>
                        <a:cs typeface="Calibri"/>
                      </a:endParaRPr>
                    </a:p>
                  </a:txBody>
                  <a:tcPr/>
                </a:tc>
                <a:tc>
                  <a:txBody>
                    <a:bodyPr/>
                    <a:lstStyle/>
                    <a:p>
                      <a:endParaRPr lang="en-US" sz="1400" dirty="0">
                        <a:latin typeface="Calibri"/>
                        <a:cs typeface="Calibri"/>
                      </a:endParaRPr>
                    </a:p>
                  </a:txBody>
                  <a:tcPr/>
                </a:tc>
                <a:extLst>
                  <a:ext uri="{0D108BD9-81ED-4DB2-BD59-A6C34878D82A}">
                    <a16:rowId xmlns="" xmlns:a16="http://schemas.microsoft.com/office/drawing/2014/main" val="10006"/>
                  </a:ext>
                </a:extLst>
              </a:tr>
              <a:tr h="322308">
                <a:tc>
                  <a:txBody>
                    <a:bodyPr/>
                    <a:lstStyle/>
                    <a:p>
                      <a:r>
                        <a:rPr lang="en-US" sz="1400" baseline="0" dirty="0">
                          <a:latin typeface="Calibri"/>
                          <a:cs typeface="Calibri"/>
                        </a:rPr>
                        <a:t>8. Food Policies</a:t>
                      </a:r>
                    </a:p>
                  </a:txBody>
                  <a:tcPr/>
                </a:tc>
                <a:tc>
                  <a:txBody>
                    <a:bodyPr/>
                    <a:lstStyle/>
                    <a:p>
                      <a:endParaRPr lang="en-US" sz="1400" dirty="0">
                        <a:latin typeface="Calibri"/>
                        <a:cs typeface="Calibri"/>
                      </a:endParaRPr>
                    </a:p>
                  </a:txBody>
                  <a:tcPr/>
                </a:tc>
                <a:tc>
                  <a:txBody>
                    <a:bodyPr/>
                    <a:lstStyle/>
                    <a:p>
                      <a:endParaRPr lang="en-US" sz="1400" dirty="0">
                        <a:latin typeface="Calibri"/>
                        <a:cs typeface="Calibri"/>
                      </a:endParaRPr>
                    </a:p>
                  </a:txBody>
                  <a:tcPr/>
                </a:tc>
                <a:tc>
                  <a:txBody>
                    <a:bodyPr/>
                    <a:lstStyle/>
                    <a:p>
                      <a:endParaRPr lang="en-US" sz="1400" dirty="0">
                        <a:latin typeface="Calibri"/>
                        <a:cs typeface="Calibri"/>
                      </a:endParaRPr>
                    </a:p>
                  </a:txBody>
                  <a:tcPr/>
                </a:tc>
                <a:extLst>
                  <a:ext uri="{0D108BD9-81ED-4DB2-BD59-A6C34878D82A}">
                    <a16:rowId xmlns="" xmlns:a16="http://schemas.microsoft.com/office/drawing/2014/main" val="10007"/>
                  </a:ext>
                </a:extLst>
              </a:tr>
            </a:tbl>
          </a:graphicData>
        </a:graphic>
      </p:graphicFrame>
      <p:sp>
        <p:nvSpPr>
          <p:cNvPr id="3" name="Title 2"/>
          <p:cNvSpPr>
            <a:spLocks noGrp="1"/>
          </p:cNvSpPr>
          <p:nvPr>
            <p:ph type="title" idx="4294967295"/>
          </p:nvPr>
        </p:nvSpPr>
        <p:spPr>
          <a:xfrm>
            <a:off x="214899" y="79374"/>
            <a:ext cx="3209237" cy="657225"/>
          </a:xfrm>
        </p:spPr>
        <p:txBody>
          <a:bodyPr>
            <a:noAutofit/>
          </a:bodyPr>
          <a:lstStyle/>
          <a:p>
            <a:r>
              <a:rPr lang="en-US" sz="2400" dirty="0" smtClean="0">
                <a:solidFill>
                  <a:srgbClr val="646B86"/>
                </a:solidFill>
                <a:latin typeface="+mj-lt"/>
                <a:cs typeface="Cambria"/>
              </a:rPr>
              <a:t>INDICATORS BY GOAL</a:t>
            </a:r>
            <a:endParaRPr lang="en-US" sz="2400" dirty="0">
              <a:solidFill>
                <a:srgbClr val="646B86"/>
              </a:solidFill>
              <a:latin typeface="+mj-lt"/>
              <a:cs typeface="Cambria"/>
            </a:endParaRPr>
          </a:p>
        </p:txBody>
      </p:sp>
    </p:spTree>
    <p:extLst>
      <p:ext uri="{BB962C8B-B14F-4D97-AF65-F5344CB8AC3E}">
        <p14:creationId xmlns:p14="http://schemas.microsoft.com/office/powerpoint/2010/main" val="2815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j-lt"/>
              </a:rPr>
              <a:t>WHAT DID WE LEARN?</a:t>
            </a:r>
            <a:endParaRPr lang="en-US" sz="3200" dirty="0">
              <a:latin typeface="+mj-lt"/>
            </a:endParaRPr>
          </a:p>
        </p:txBody>
      </p:sp>
      <p:sp>
        <p:nvSpPr>
          <p:cNvPr id="3" name="Content Placeholder 2"/>
          <p:cNvSpPr>
            <a:spLocks noGrp="1"/>
          </p:cNvSpPr>
          <p:nvPr>
            <p:ph sz="quarter" idx="1"/>
          </p:nvPr>
        </p:nvSpPr>
        <p:spPr/>
        <p:txBody>
          <a:bodyPr>
            <a:normAutofit/>
          </a:bodyPr>
          <a:lstStyle/>
          <a:p>
            <a:r>
              <a:rPr lang="en-US" sz="2400" dirty="0"/>
              <a:t>We want to </a:t>
            </a:r>
            <a:r>
              <a:rPr lang="en-US" sz="2400" dirty="0" smtClean="0"/>
              <a:t>apply a cross-sector approach to food systems measurement.</a:t>
            </a:r>
            <a:endParaRPr lang="en-US" sz="2400" dirty="0"/>
          </a:p>
          <a:p>
            <a:r>
              <a:rPr lang="en-US" sz="2400" dirty="0"/>
              <a:t>We want </a:t>
            </a:r>
            <a:r>
              <a:rPr lang="en-US" sz="2400" dirty="0" smtClean="0"/>
              <a:t>the framework </a:t>
            </a:r>
            <a:r>
              <a:rPr lang="en-US" sz="2400" dirty="0"/>
              <a:t>to be scalable to micro (city) and macro (region) </a:t>
            </a:r>
            <a:r>
              <a:rPr lang="en-US" sz="2400" dirty="0" smtClean="0"/>
              <a:t>levels.</a:t>
            </a:r>
            <a:endParaRPr lang="en-US" sz="2400" dirty="0"/>
          </a:p>
          <a:p>
            <a:r>
              <a:rPr lang="en-US" sz="2400" dirty="0"/>
              <a:t>There are a few indicators that rise to the </a:t>
            </a:r>
            <a:r>
              <a:rPr lang="en-US" sz="2400" dirty="0" smtClean="0"/>
              <a:t>top.</a:t>
            </a:r>
          </a:p>
          <a:p>
            <a:r>
              <a:rPr lang="en-US" sz="2400" dirty="0" smtClean="0"/>
              <a:t>There are very informative, compelling indicators for which we need to collect or improve data.</a:t>
            </a:r>
            <a:endParaRPr lang="en-US" sz="2400" dirty="0"/>
          </a:p>
        </p:txBody>
      </p:sp>
      <p:pic>
        <p:nvPicPr>
          <p:cNvPr id="7" name="Picture 6"/>
          <p:cNvPicPr>
            <a:picLocks noChangeAspect="1"/>
          </p:cNvPicPr>
          <p:nvPr/>
        </p:nvPicPr>
        <p:blipFill rotWithShape="1">
          <a:blip r:embed="rId3"/>
          <a:srcRect b="42451"/>
          <a:stretch/>
        </p:blipFill>
        <p:spPr>
          <a:xfrm>
            <a:off x="0" y="4870048"/>
            <a:ext cx="9144000" cy="1987952"/>
          </a:xfrm>
          <a:prstGeom prst="rect">
            <a:avLst/>
          </a:prstGeom>
        </p:spPr>
      </p:pic>
    </p:spTree>
    <p:extLst>
      <p:ext uri="{BB962C8B-B14F-4D97-AF65-F5344CB8AC3E}">
        <p14:creationId xmlns:p14="http://schemas.microsoft.com/office/powerpoint/2010/main" val="314347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200" dirty="0" smtClean="0">
                <a:solidFill>
                  <a:srgbClr val="646B86"/>
                </a:solidFill>
                <a:latin typeface="+mj-lt"/>
              </a:rPr>
              <a:t>HOW TO ENGAGE</a:t>
            </a:r>
            <a:endParaRPr lang="en-US" sz="3200" dirty="0">
              <a:solidFill>
                <a:srgbClr val="646B86"/>
              </a:solidFill>
              <a:latin typeface="+mj-lt"/>
            </a:endParaRPr>
          </a:p>
        </p:txBody>
      </p:sp>
      <p:sp>
        <p:nvSpPr>
          <p:cNvPr id="5" name="Vertical Text Placeholder 2"/>
          <p:cNvSpPr txBox="1">
            <a:spLocks/>
          </p:cNvSpPr>
          <p:nvPr/>
        </p:nvSpPr>
        <p:spPr>
          <a:xfrm>
            <a:off x="457200" y="1762076"/>
            <a:ext cx="7163059" cy="4525963"/>
          </a:xfrm>
          <a:prstGeom prst="rect">
            <a:avLst/>
          </a:prstGeom>
        </p:spPr>
        <p:txBody>
          <a:bodyPr vert="horz" anchor="t">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latin typeface="Calibri"/>
                <a:cs typeface="Calibri"/>
              </a:rPr>
              <a:t>We are seeking partners to validate the model.</a:t>
            </a:r>
          </a:p>
          <a:p>
            <a:r>
              <a:rPr lang="en-US" sz="2400" dirty="0" smtClean="0">
                <a:latin typeface="Calibri"/>
                <a:cs typeface="Calibri"/>
              </a:rPr>
              <a:t>Engage in next stage development of:</a:t>
            </a:r>
          </a:p>
          <a:p>
            <a:pPr lvl="1"/>
            <a:r>
              <a:rPr lang="en-US" sz="1800" dirty="0" smtClean="0">
                <a:latin typeface="Calibri"/>
                <a:cs typeface="Calibri"/>
              </a:rPr>
              <a:t>Indicators</a:t>
            </a:r>
          </a:p>
          <a:p>
            <a:pPr lvl="1"/>
            <a:r>
              <a:rPr lang="en-US" sz="1800" dirty="0" smtClean="0">
                <a:latin typeface="Calibri"/>
                <a:cs typeface="Calibri"/>
              </a:rPr>
              <a:t>Data Development</a:t>
            </a:r>
          </a:p>
          <a:p>
            <a:pPr lvl="1"/>
            <a:r>
              <a:rPr lang="en-US" sz="1800" dirty="0" smtClean="0">
                <a:latin typeface="Calibri"/>
                <a:cs typeface="Calibri"/>
              </a:rPr>
              <a:t>Data Narratives &amp; Communication</a:t>
            </a:r>
            <a:endParaRPr lang="en-US" sz="1800" dirty="0">
              <a:latin typeface="Calibri"/>
              <a:cs typeface="Calibri"/>
            </a:endParaRPr>
          </a:p>
          <a:p>
            <a:pPr lvl="1"/>
            <a:endParaRPr lang="en-US" sz="1800" dirty="0">
              <a:latin typeface="Calibri"/>
              <a:cs typeface="Calibri"/>
            </a:endParaRPr>
          </a:p>
          <a:p>
            <a:pPr marL="0" indent="0">
              <a:buNone/>
            </a:pPr>
            <a:r>
              <a:rPr lang="en-US" sz="2100" dirty="0" smtClean="0">
                <a:latin typeface="Calibri"/>
                <a:cs typeface="Calibri"/>
              </a:rPr>
              <a:t>Haley Millet</a:t>
            </a:r>
          </a:p>
          <a:p>
            <a:pPr marL="0" indent="0">
              <a:buNone/>
            </a:pPr>
            <a:r>
              <a:rPr lang="en-US" sz="2100" dirty="0" smtClean="0">
                <a:latin typeface="Calibri"/>
                <a:cs typeface="Calibri"/>
                <a:hlinkClick r:id="rId3"/>
              </a:rPr>
              <a:t>haley.rose.millet@gmail.com</a:t>
            </a:r>
            <a:endParaRPr lang="en-US" sz="2100" dirty="0" smtClean="0">
              <a:latin typeface="Calibri"/>
              <a:cs typeface="Calibri"/>
            </a:endParaRPr>
          </a:p>
          <a:p>
            <a:pPr marL="0" indent="0">
              <a:buNone/>
            </a:pPr>
            <a:r>
              <a:rPr lang="en-US" sz="2100" dirty="0" smtClean="0">
                <a:latin typeface="Calibri"/>
                <a:cs typeface="Calibri"/>
              </a:rPr>
              <a:t>206.293.4020</a:t>
            </a:r>
          </a:p>
          <a:p>
            <a:endParaRPr lang="en-US" sz="2400" dirty="0">
              <a:latin typeface="Calibri"/>
              <a:cs typeface="Calibri"/>
            </a:endParaRPr>
          </a:p>
        </p:txBody>
      </p:sp>
    </p:spTree>
    <p:extLst>
      <p:ext uri="{BB962C8B-B14F-4D97-AF65-F5344CB8AC3E}">
        <p14:creationId xmlns:p14="http://schemas.microsoft.com/office/powerpoint/2010/main" val="9465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j-lt"/>
              </a:rPr>
              <a:t>COLLABORATIVE EFFORTS</a:t>
            </a:r>
          </a:p>
        </p:txBody>
      </p:sp>
      <p:sp>
        <p:nvSpPr>
          <p:cNvPr id="3" name="Content Placeholder 2"/>
          <p:cNvSpPr>
            <a:spLocks noGrp="1"/>
          </p:cNvSpPr>
          <p:nvPr>
            <p:ph sz="quarter" idx="1"/>
          </p:nvPr>
        </p:nvSpPr>
        <p:spPr/>
        <p:txBody>
          <a:bodyPr vert="horz" anchor="t">
            <a:normAutofit/>
          </a:bodyPr>
          <a:lstStyle/>
          <a:p>
            <a:r>
              <a:rPr lang="en-US" sz="2000" dirty="0">
                <a:latin typeface="Calibri"/>
                <a:cs typeface="Calibri"/>
              </a:rPr>
              <a:t>Mike Lufkin, Department of Natural Resources and Parks</a:t>
            </a:r>
          </a:p>
          <a:p>
            <a:r>
              <a:rPr lang="en-US" sz="2000" dirty="0">
                <a:latin typeface="Calibri"/>
                <a:cs typeface="Calibri"/>
              </a:rPr>
              <a:t>Nadine Chan &amp; Celeste </a:t>
            </a:r>
            <a:r>
              <a:rPr lang="en-US" sz="2000" dirty="0" err="1">
                <a:latin typeface="Calibri"/>
                <a:cs typeface="Calibri"/>
              </a:rPr>
              <a:t>Schoenthaler</a:t>
            </a:r>
            <a:r>
              <a:rPr lang="en-US" sz="2000" dirty="0">
                <a:latin typeface="Calibri"/>
                <a:cs typeface="Calibri"/>
              </a:rPr>
              <a:t>, Public Health Seattle-King County</a:t>
            </a:r>
          </a:p>
          <a:p>
            <a:r>
              <a:rPr lang="en-US" sz="2000" dirty="0">
                <a:latin typeface="Calibri"/>
                <a:cs typeface="Calibri"/>
              </a:rPr>
              <a:t>Josh Monaghan and Mary </a:t>
            </a:r>
            <a:r>
              <a:rPr lang="en-US" sz="2000" dirty="0" err="1">
                <a:latin typeface="Calibri"/>
                <a:cs typeface="Calibri"/>
              </a:rPr>
              <a:t>Embleton</a:t>
            </a:r>
            <a:r>
              <a:rPr lang="en-US" sz="2000" dirty="0">
                <a:latin typeface="Calibri"/>
                <a:cs typeface="Calibri"/>
              </a:rPr>
              <a:t>, King Conservation District</a:t>
            </a:r>
          </a:p>
          <a:p>
            <a:r>
              <a:rPr lang="en-US" sz="2000" dirty="0">
                <a:latin typeface="Calibri"/>
                <a:cs typeface="Calibri"/>
              </a:rPr>
              <a:t>Sharon </a:t>
            </a:r>
            <a:r>
              <a:rPr lang="en-US" sz="2000" dirty="0" err="1">
                <a:latin typeface="Calibri"/>
                <a:cs typeface="Calibri"/>
              </a:rPr>
              <a:t>Lerman</a:t>
            </a:r>
            <a:r>
              <a:rPr lang="en-US" sz="2000" dirty="0">
                <a:latin typeface="Calibri"/>
                <a:cs typeface="Calibri"/>
              </a:rPr>
              <a:t>, City of Seattle Office of Sustainability and Environment</a:t>
            </a:r>
          </a:p>
          <a:p>
            <a:r>
              <a:rPr lang="en-US" sz="2000" dirty="0">
                <a:latin typeface="Calibri"/>
                <a:cs typeface="Calibri"/>
              </a:rPr>
              <a:t>Jane </a:t>
            </a:r>
            <a:r>
              <a:rPr lang="en-US" sz="2000" dirty="0" err="1">
                <a:latin typeface="Calibri"/>
                <a:cs typeface="Calibri"/>
              </a:rPr>
              <a:t>Reisman</a:t>
            </a:r>
            <a:r>
              <a:rPr lang="en-US" sz="2000" dirty="0">
                <a:latin typeface="Calibri"/>
                <a:cs typeface="Calibri"/>
              </a:rPr>
              <a:t>, ORS Impact</a:t>
            </a:r>
          </a:p>
          <a:p>
            <a:r>
              <a:rPr lang="en-US" sz="2000" dirty="0">
                <a:latin typeface="Calibri"/>
                <a:cs typeface="Calibri"/>
              </a:rPr>
              <a:t>Tim Crosby, </a:t>
            </a:r>
            <a:r>
              <a:rPr lang="en-US" sz="2000" dirty="0" smtClean="0">
                <a:latin typeface="Calibri"/>
                <a:cs typeface="Calibri"/>
              </a:rPr>
              <a:t>Slow Money NW / Thread </a:t>
            </a:r>
            <a:r>
              <a:rPr lang="en-US" sz="2000" dirty="0">
                <a:latin typeface="Calibri"/>
                <a:cs typeface="Calibri"/>
              </a:rPr>
              <a:t>Fund</a:t>
            </a:r>
          </a:p>
          <a:p>
            <a:r>
              <a:rPr lang="en-US" sz="2000" dirty="0">
                <a:latin typeface="Calibri"/>
                <a:cs typeface="Calibri"/>
              </a:rPr>
              <a:t>Haley Millet, Consultant</a:t>
            </a:r>
          </a:p>
        </p:txBody>
      </p:sp>
      <p:pic>
        <p:nvPicPr>
          <p:cNvPr id="4" name="Picture 3"/>
          <p:cNvPicPr>
            <a:picLocks noChangeAspect="1"/>
          </p:cNvPicPr>
          <p:nvPr/>
        </p:nvPicPr>
        <p:blipFill>
          <a:blip r:embed="rId3"/>
          <a:stretch>
            <a:fillRect/>
          </a:stretch>
        </p:blipFill>
        <p:spPr>
          <a:xfrm>
            <a:off x="175438" y="5808118"/>
            <a:ext cx="4588320" cy="657246"/>
          </a:xfrm>
          <a:prstGeom prst="rect">
            <a:avLst/>
          </a:prstGeom>
        </p:spPr>
      </p:pic>
      <p:pic>
        <p:nvPicPr>
          <p:cNvPr id="5" name="Picture 4"/>
          <p:cNvPicPr>
            <a:picLocks noChangeAspect="1"/>
          </p:cNvPicPr>
          <p:nvPr/>
        </p:nvPicPr>
        <p:blipFill>
          <a:blip r:embed="rId4"/>
          <a:stretch>
            <a:fillRect/>
          </a:stretch>
        </p:blipFill>
        <p:spPr>
          <a:xfrm>
            <a:off x="3534093" y="4802286"/>
            <a:ext cx="1666875" cy="832410"/>
          </a:xfrm>
          <a:prstGeom prst="rect">
            <a:avLst/>
          </a:prstGeom>
        </p:spPr>
      </p:pic>
      <p:pic>
        <p:nvPicPr>
          <p:cNvPr id="6" name="Picture 5"/>
          <p:cNvPicPr>
            <a:picLocks noChangeAspect="1"/>
          </p:cNvPicPr>
          <p:nvPr/>
        </p:nvPicPr>
        <p:blipFill>
          <a:blip r:embed="rId5"/>
          <a:stretch>
            <a:fillRect/>
          </a:stretch>
        </p:blipFill>
        <p:spPr>
          <a:xfrm>
            <a:off x="5200968" y="5859582"/>
            <a:ext cx="3098673" cy="633166"/>
          </a:xfrm>
          <a:prstGeom prst="rect">
            <a:avLst/>
          </a:prstGeom>
        </p:spPr>
      </p:pic>
      <p:pic>
        <p:nvPicPr>
          <p:cNvPr id="7" name="Picture 6"/>
          <p:cNvPicPr>
            <a:picLocks noChangeAspect="1"/>
          </p:cNvPicPr>
          <p:nvPr/>
        </p:nvPicPr>
        <p:blipFill>
          <a:blip r:embed="rId6"/>
          <a:stretch>
            <a:fillRect/>
          </a:stretch>
        </p:blipFill>
        <p:spPr>
          <a:xfrm>
            <a:off x="5715000" y="4802286"/>
            <a:ext cx="3302000" cy="896840"/>
          </a:xfrm>
          <a:prstGeom prst="rect">
            <a:avLst/>
          </a:prstGeom>
        </p:spPr>
      </p:pic>
      <p:pic>
        <p:nvPicPr>
          <p:cNvPr id="9" name="Picture 8"/>
          <p:cNvPicPr>
            <a:picLocks noChangeAspect="1"/>
          </p:cNvPicPr>
          <p:nvPr/>
        </p:nvPicPr>
        <p:blipFill>
          <a:blip r:embed="rId7"/>
          <a:stretch>
            <a:fillRect/>
          </a:stretch>
        </p:blipFill>
        <p:spPr>
          <a:xfrm>
            <a:off x="175438" y="4802286"/>
            <a:ext cx="2963022" cy="640095"/>
          </a:xfrm>
          <a:prstGeom prst="rect">
            <a:avLst/>
          </a:prstGeom>
        </p:spPr>
      </p:pic>
    </p:spTree>
    <p:extLst>
      <p:ext uri="{BB962C8B-B14F-4D97-AF65-F5344CB8AC3E}">
        <p14:creationId xmlns:p14="http://schemas.microsoft.com/office/powerpoint/2010/main" val="131003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3-10 at 2.2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52010">
            <a:off x="5143573" y="2863583"/>
            <a:ext cx="5599447" cy="3667159"/>
          </a:xfrm>
          <a:prstGeom prst="rect">
            <a:avLst/>
          </a:prstGeom>
        </p:spPr>
        <p:style>
          <a:lnRef idx="1">
            <a:schemeClr val="dk1"/>
          </a:lnRef>
          <a:fillRef idx="2">
            <a:schemeClr val="dk1"/>
          </a:fillRef>
          <a:effectRef idx="1">
            <a:schemeClr val="dk1"/>
          </a:effectRef>
          <a:fontRef idx="minor">
            <a:schemeClr val="dk1"/>
          </a:fontRef>
        </p:style>
      </p:pic>
      <p:sp>
        <p:nvSpPr>
          <p:cNvPr id="2" name="Title 1"/>
          <p:cNvSpPr>
            <a:spLocks noGrp="1"/>
          </p:cNvSpPr>
          <p:nvPr>
            <p:ph type="title"/>
          </p:nvPr>
        </p:nvSpPr>
        <p:spPr>
          <a:xfrm>
            <a:off x="457200" y="274638"/>
            <a:ext cx="8229600" cy="915987"/>
          </a:xfrm>
        </p:spPr>
        <p:txBody>
          <a:bodyPr>
            <a:normAutofit/>
          </a:bodyPr>
          <a:lstStyle/>
          <a:p>
            <a:r>
              <a:rPr lang="en-US" sz="3200" dirty="0">
                <a:solidFill>
                  <a:srgbClr val="646B86"/>
                </a:solidFill>
                <a:latin typeface="+mj-lt"/>
              </a:rPr>
              <a:t>WHY IS THIS IMPORTANT?</a:t>
            </a:r>
          </a:p>
        </p:txBody>
      </p:sp>
      <p:sp>
        <p:nvSpPr>
          <p:cNvPr id="6" name="Content Placeholder 2"/>
          <p:cNvSpPr>
            <a:spLocks noGrp="1"/>
          </p:cNvSpPr>
          <p:nvPr>
            <p:ph sz="quarter" idx="1"/>
          </p:nvPr>
        </p:nvSpPr>
        <p:spPr>
          <a:xfrm>
            <a:off x="457200" y="1572568"/>
            <a:ext cx="7605172" cy="5160735"/>
          </a:xfrm>
        </p:spPr>
        <p:txBody>
          <a:bodyPr vert="horz" anchor="t">
            <a:normAutofit/>
          </a:bodyPr>
          <a:lstStyle/>
          <a:p>
            <a:pPr marL="45720" lvl="1" indent="0" algn="ctr">
              <a:spcBef>
                <a:spcPts val="700"/>
              </a:spcBef>
              <a:buClr>
                <a:schemeClr val="accent2"/>
              </a:buClr>
              <a:buSzPct val="60000"/>
              <a:buNone/>
            </a:pPr>
            <a:r>
              <a:rPr lang="en-US" sz="2400" b="1" dirty="0"/>
              <a:t>“Develop a local food system data collection system” </a:t>
            </a:r>
          </a:p>
          <a:p>
            <a:pPr marL="45720" lvl="1" indent="0" algn="ctr">
              <a:spcBef>
                <a:spcPts val="700"/>
              </a:spcBef>
              <a:buClr>
                <a:schemeClr val="accent2"/>
              </a:buClr>
              <a:buSzPct val="60000"/>
              <a:buNone/>
            </a:pPr>
            <a:r>
              <a:rPr lang="en-US" sz="2400" b="1" dirty="0" smtClean="0"/>
              <a:t>  - </a:t>
            </a:r>
            <a:r>
              <a:rPr lang="en-US" sz="2100" dirty="0" smtClean="0"/>
              <a:t>Kitchen Cabinet Overarching Action Item #1</a:t>
            </a:r>
            <a:endParaRPr lang="en-US" sz="2400" dirty="0"/>
          </a:p>
          <a:p>
            <a:pPr marL="45720" lvl="1" indent="0" algn="ctr">
              <a:spcBef>
                <a:spcPts val="700"/>
              </a:spcBef>
              <a:buClr>
                <a:schemeClr val="accent2"/>
              </a:buClr>
              <a:buSzPct val="60000"/>
              <a:buNone/>
            </a:pPr>
            <a:endParaRPr lang="en-US" sz="2400" dirty="0" smtClean="0"/>
          </a:p>
          <a:p>
            <a:pPr marL="0" indent="0">
              <a:buNone/>
            </a:pPr>
            <a:r>
              <a:rPr lang="en-US" sz="2400" dirty="0" smtClean="0"/>
              <a:t>This measurement framework will…</a:t>
            </a:r>
          </a:p>
          <a:p>
            <a:pPr>
              <a:buFont typeface="Wingdings" charset="2"/>
              <a:buChar char="§"/>
            </a:pPr>
            <a:r>
              <a:rPr lang="en-US" sz="2400" dirty="0" smtClean="0"/>
              <a:t>Guide </a:t>
            </a:r>
            <a:r>
              <a:rPr lang="en-US" sz="2400" dirty="0"/>
              <a:t>agency decisions and actions</a:t>
            </a:r>
          </a:p>
          <a:p>
            <a:pPr>
              <a:buFont typeface="Wingdings" charset="2"/>
              <a:buChar char="§"/>
            </a:pPr>
            <a:r>
              <a:rPr lang="en-US" sz="2400" dirty="0"/>
              <a:t>Coordinate policy efforts</a:t>
            </a:r>
          </a:p>
          <a:p>
            <a:pPr>
              <a:buFont typeface="Wingdings" charset="2"/>
              <a:buChar char="§"/>
            </a:pPr>
            <a:r>
              <a:rPr lang="en-US" sz="2400" dirty="0"/>
              <a:t>Clarify data </a:t>
            </a:r>
            <a:r>
              <a:rPr lang="en-US" sz="2400" dirty="0" smtClean="0"/>
              <a:t>needs</a:t>
            </a:r>
          </a:p>
          <a:p>
            <a:pPr>
              <a:buFont typeface="Wingdings" charset="2"/>
              <a:buChar char="§"/>
            </a:pPr>
            <a:r>
              <a:rPr lang="en-US" sz="2400" dirty="0" smtClean="0"/>
              <a:t>Garner political support</a:t>
            </a:r>
          </a:p>
        </p:txBody>
      </p:sp>
      <p:sp>
        <p:nvSpPr>
          <p:cNvPr id="4" name="Oval 3"/>
          <p:cNvSpPr/>
          <p:nvPr/>
        </p:nvSpPr>
        <p:spPr>
          <a:xfrm rot="19778656">
            <a:off x="5480632" y="5568933"/>
            <a:ext cx="2887761" cy="73845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30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mj-lt"/>
              </a:rPr>
              <a:t>PROCESS OVERVIEW</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6452" b="94541" l="5510" r="95868"/>
                    </a14:imgEffect>
                  </a14:imgLayer>
                </a14:imgProps>
              </a:ext>
            </a:extLst>
          </a:blip>
          <a:stretch>
            <a:fillRect/>
          </a:stretch>
        </p:blipFill>
        <p:spPr>
          <a:xfrm>
            <a:off x="3238099" y="3872141"/>
            <a:ext cx="2311425" cy="2566128"/>
          </a:xfrm>
          <a:prstGeom prst="rect">
            <a:avLst/>
          </a:prstGeom>
        </p:spPr>
      </p:pic>
      <p:sp>
        <p:nvSpPr>
          <p:cNvPr id="16" name="TextBox 15"/>
          <p:cNvSpPr txBox="1"/>
          <p:nvPr/>
        </p:nvSpPr>
        <p:spPr>
          <a:xfrm>
            <a:off x="3369902" y="1870738"/>
            <a:ext cx="2266779" cy="1938992"/>
          </a:xfrm>
          <a:prstGeom prst="rect">
            <a:avLst/>
          </a:prstGeom>
          <a:noFill/>
        </p:spPr>
        <p:txBody>
          <a:bodyPr wrap="square" rtlCol="0">
            <a:spAutoFit/>
          </a:bodyPr>
          <a:lstStyle/>
          <a:p>
            <a:r>
              <a:rPr lang="en-US" sz="2000" dirty="0" smtClean="0">
                <a:latin typeface="Calibri"/>
                <a:cs typeface="Calibri"/>
              </a:rPr>
              <a:t>2. Adapted these models to fit </a:t>
            </a:r>
            <a:r>
              <a:rPr lang="en-US" sz="2000" dirty="0" smtClean="0">
                <a:latin typeface="Calibri"/>
                <a:cs typeface="Calibri"/>
                <a:hlinkClick r:id="rId5"/>
              </a:rPr>
              <a:t>King County Local Food Initiative</a:t>
            </a:r>
            <a:r>
              <a:rPr lang="en-US" sz="2000" dirty="0" smtClean="0">
                <a:latin typeface="Calibri"/>
                <a:cs typeface="Calibri"/>
              </a:rPr>
              <a:t> goals, strategies, and measurements</a:t>
            </a:r>
            <a:endParaRPr lang="en-US" sz="2000" dirty="0">
              <a:latin typeface="Calibri"/>
              <a:cs typeface="Calibri"/>
            </a:endParaRPr>
          </a:p>
        </p:txBody>
      </p:sp>
      <p:pic>
        <p:nvPicPr>
          <p:cNvPr id="17" name="Picture 16">
            <a:hlinkClick r:id="rId6"/>
          </p:cNvPr>
          <p:cNvPicPr>
            <a:picLocks noChangeAspect="1"/>
          </p:cNvPicPr>
          <p:nvPr/>
        </p:nvPicPr>
        <p:blipFill>
          <a:blip r:embed="rId7"/>
          <a:stretch>
            <a:fillRect/>
          </a:stretch>
        </p:blipFill>
        <p:spPr>
          <a:xfrm>
            <a:off x="193233" y="4075936"/>
            <a:ext cx="2211025" cy="751749"/>
          </a:xfrm>
          <a:prstGeom prst="rect">
            <a:avLst/>
          </a:prstGeom>
          <a:ln>
            <a:noFill/>
          </a:ln>
        </p:spPr>
      </p:pic>
      <p:pic>
        <p:nvPicPr>
          <p:cNvPr id="18" name="Picture 17">
            <a:hlinkClick r:id="rId8"/>
          </p:cNvPr>
          <p:cNvPicPr>
            <a:picLocks noChangeAspect="1"/>
          </p:cNvPicPr>
          <p:nvPr/>
        </p:nvPicPr>
        <p:blipFill>
          <a:blip r:embed="rId9"/>
          <a:stretch>
            <a:fillRect/>
          </a:stretch>
        </p:blipFill>
        <p:spPr>
          <a:xfrm>
            <a:off x="193234" y="4961597"/>
            <a:ext cx="1755006" cy="780978"/>
          </a:xfrm>
          <a:prstGeom prst="rect">
            <a:avLst/>
          </a:prstGeom>
        </p:spPr>
      </p:pic>
      <p:pic>
        <p:nvPicPr>
          <p:cNvPr id="19" name="Picture 18">
            <a:hlinkClick r:id="rId10"/>
          </p:cNvPr>
          <p:cNvPicPr>
            <a:picLocks noChangeAspect="1"/>
          </p:cNvPicPr>
          <p:nvPr/>
        </p:nvPicPr>
        <p:blipFill>
          <a:blip r:embed="rId11"/>
          <a:stretch>
            <a:fillRect/>
          </a:stretch>
        </p:blipFill>
        <p:spPr>
          <a:xfrm>
            <a:off x="298210" y="5742575"/>
            <a:ext cx="1643759" cy="854755"/>
          </a:xfrm>
          <a:prstGeom prst="rect">
            <a:avLst/>
          </a:prstGeom>
        </p:spPr>
      </p:pic>
      <p:sp>
        <p:nvSpPr>
          <p:cNvPr id="20" name="TextBox 19"/>
          <p:cNvSpPr txBox="1"/>
          <p:nvPr/>
        </p:nvSpPr>
        <p:spPr>
          <a:xfrm>
            <a:off x="236699" y="1933149"/>
            <a:ext cx="2328290" cy="1938992"/>
          </a:xfrm>
          <a:prstGeom prst="rect">
            <a:avLst/>
          </a:prstGeom>
          <a:noFill/>
        </p:spPr>
        <p:txBody>
          <a:bodyPr wrap="square" rtlCol="0">
            <a:spAutoFit/>
          </a:bodyPr>
          <a:lstStyle/>
          <a:p>
            <a:r>
              <a:rPr lang="en-US" sz="2000" dirty="0" smtClean="0">
                <a:latin typeface="Calibri"/>
                <a:cs typeface="Calibri"/>
              </a:rPr>
              <a:t>1. Conducted a landscape scan of </a:t>
            </a:r>
            <a:r>
              <a:rPr lang="en-US" sz="2000" dirty="0">
                <a:latin typeface="Calibri"/>
                <a:cs typeface="Calibri"/>
              </a:rPr>
              <a:t>other successful </a:t>
            </a:r>
            <a:r>
              <a:rPr lang="en-US" sz="2000" dirty="0" smtClean="0">
                <a:latin typeface="Calibri"/>
                <a:cs typeface="Calibri"/>
              </a:rPr>
              <a:t>food system evaluation efforts</a:t>
            </a:r>
            <a:endParaRPr lang="en-US" sz="2000" dirty="0">
              <a:latin typeface="Calibri"/>
              <a:cs typeface="Calibri"/>
            </a:endParaRPr>
          </a:p>
          <a:p>
            <a:endParaRPr lang="en-US" sz="2000" dirty="0">
              <a:latin typeface="Calibri"/>
              <a:cs typeface="Calibri"/>
            </a:endParaRPr>
          </a:p>
        </p:txBody>
      </p:sp>
      <p:sp>
        <p:nvSpPr>
          <p:cNvPr id="21" name="TextBox 20"/>
          <p:cNvSpPr txBox="1"/>
          <p:nvPr/>
        </p:nvSpPr>
        <p:spPr>
          <a:xfrm>
            <a:off x="6411315" y="1976378"/>
            <a:ext cx="2067563" cy="1015663"/>
          </a:xfrm>
          <a:prstGeom prst="rect">
            <a:avLst/>
          </a:prstGeom>
          <a:noFill/>
        </p:spPr>
        <p:txBody>
          <a:bodyPr wrap="square" rtlCol="0">
            <a:spAutoFit/>
          </a:bodyPr>
          <a:lstStyle/>
          <a:p>
            <a:r>
              <a:rPr lang="en-US" sz="2000" dirty="0" smtClean="0">
                <a:latin typeface="Calibri"/>
                <a:cs typeface="Calibri"/>
              </a:rPr>
              <a:t>3. Generated a dashboard of Primary Indicators</a:t>
            </a:r>
            <a:endParaRPr lang="en-US" sz="2000" dirty="0">
              <a:latin typeface="Calibri"/>
              <a:cs typeface="Calibri"/>
            </a:endParaRPr>
          </a:p>
        </p:txBody>
      </p:sp>
      <p:sp>
        <p:nvSpPr>
          <p:cNvPr id="24" name="Right Arrow 23"/>
          <p:cNvSpPr/>
          <p:nvPr/>
        </p:nvSpPr>
        <p:spPr>
          <a:xfrm>
            <a:off x="2515185" y="2614946"/>
            <a:ext cx="609095" cy="1245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5549524" y="2614946"/>
            <a:ext cx="609095" cy="1245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6-03-08 at 11.17.15 A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58619" y="4325947"/>
            <a:ext cx="2660817" cy="2019104"/>
          </a:xfrm>
          <a:prstGeom prst="rect">
            <a:avLst/>
          </a:prstGeom>
        </p:spPr>
      </p:pic>
    </p:spTree>
    <p:extLst>
      <p:ext uri="{BB962C8B-B14F-4D97-AF65-F5344CB8AC3E}">
        <p14:creationId xmlns:p14="http://schemas.microsoft.com/office/powerpoint/2010/main" val="184418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000" y="0"/>
            <a:ext cx="8871857" cy="6858000"/>
          </a:xfrm>
          <a:prstGeom prst="rect">
            <a:avLst/>
          </a:prstGeom>
        </p:spPr>
      </p:pic>
    </p:spTree>
    <p:extLst>
      <p:ext uri="{BB962C8B-B14F-4D97-AF65-F5344CB8AC3E}">
        <p14:creationId xmlns:p14="http://schemas.microsoft.com/office/powerpoint/2010/main" val="282611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icator Dashbo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768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01600"/>
            <a:ext cx="9144000" cy="6633062"/>
          </a:xfrm>
          <a:prstGeom prst="rect">
            <a:avLst/>
          </a:prstGeom>
        </p:spPr>
      </p:pic>
    </p:spTree>
    <p:extLst>
      <p:ext uri="{BB962C8B-B14F-4D97-AF65-F5344CB8AC3E}">
        <p14:creationId xmlns:p14="http://schemas.microsoft.com/office/powerpoint/2010/main" val="190515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3 Dashboard- Indicators at a Gla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44000" cy="6642100"/>
          </a:xfrm>
          <a:prstGeom prst="rect">
            <a:avLst/>
          </a:prstGeom>
        </p:spPr>
      </p:pic>
    </p:spTree>
    <p:extLst>
      <p:ext uri="{BB962C8B-B14F-4D97-AF65-F5344CB8AC3E}">
        <p14:creationId xmlns:p14="http://schemas.microsoft.com/office/powerpoint/2010/main" val="297556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0045901"/>
              </p:ext>
            </p:extLst>
          </p:nvPr>
        </p:nvGraphicFramePr>
        <p:xfrm>
          <a:off x="612647" y="1219200"/>
          <a:ext cx="7978821" cy="2194559"/>
        </p:xfrm>
        <a:graphic>
          <a:graphicData uri="http://schemas.openxmlformats.org/drawingml/2006/table">
            <a:tbl>
              <a:tblPr firstCol="1" bandRow="1">
                <a:tableStyleId>{21E4AEA4-8DFA-4A89-87EB-49C32662AFE0}</a:tableStyleId>
              </a:tblPr>
              <a:tblGrid>
                <a:gridCol w="2057699">
                  <a:extLst>
                    <a:ext uri="{9D8B030D-6E8A-4147-A177-3AD203B41FA5}">
                      <a16:colId xmlns="" xmlns:a16="http://schemas.microsoft.com/office/drawing/2014/main" val="20000"/>
                    </a:ext>
                  </a:extLst>
                </a:gridCol>
                <a:gridCol w="5921122">
                  <a:extLst>
                    <a:ext uri="{9D8B030D-6E8A-4147-A177-3AD203B41FA5}">
                      <a16:colId xmlns="" xmlns:a16="http://schemas.microsoft.com/office/drawing/2014/main" val="20001"/>
                    </a:ext>
                  </a:extLst>
                </a:gridCol>
              </a:tblGrid>
              <a:tr h="543832">
                <a:tc>
                  <a:txBody>
                    <a:bodyPr/>
                    <a:lstStyle/>
                    <a:p>
                      <a:r>
                        <a:rPr lang="en-US" dirty="0">
                          <a:latin typeface="Calibri"/>
                          <a:cs typeface="Calibri"/>
                        </a:rPr>
                        <a:t>Podium</a:t>
                      </a:r>
                      <a:r>
                        <a:rPr lang="en-US" baseline="0" dirty="0">
                          <a:latin typeface="Calibri"/>
                          <a:cs typeface="Calibri"/>
                        </a:rPr>
                        <a:t> Power</a:t>
                      </a:r>
                      <a:endParaRPr lang="en-US" dirty="0">
                        <a:latin typeface="Calibri"/>
                        <a:cs typeface="Calibri"/>
                      </a:endParaRPr>
                    </a:p>
                  </a:txBody>
                  <a:tcPr/>
                </a:tc>
                <a:tc>
                  <a:txBody>
                    <a:bodyPr/>
                    <a:lstStyle/>
                    <a:p>
                      <a:r>
                        <a:rPr lang="en-US" dirty="0">
                          <a:latin typeface="Calibri"/>
                          <a:cs typeface="Calibri"/>
                        </a:rPr>
                        <a:t>Is</a:t>
                      </a:r>
                      <a:r>
                        <a:rPr lang="en-US" baseline="0" dirty="0">
                          <a:latin typeface="Calibri"/>
                          <a:cs typeface="Calibri"/>
                        </a:rPr>
                        <a:t> the indicator compelling?</a:t>
                      </a:r>
                    </a:p>
                    <a:p>
                      <a:r>
                        <a:rPr lang="en-US" baseline="0" dirty="0">
                          <a:latin typeface="Calibri"/>
                          <a:cs typeface="Calibri"/>
                        </a:rPr>
                        <a:t>Does the indicator tell a story?</a:t>
                      </a:r>
                      <a:endParaRPr lang="en-US" dirty="0">
                        <a:latin typeface="Calibri"/>
                        <a:cs typeface="Calibri"/>
                      </a:endParaRPr>
                    </a:p>
                  </a:txBody>
                  <a:tcPr/>
                </a:tc>
                <a:extLst>
                  <a:ext uri="{0D108BD9-81ED-4DB2-BD59-A6C34878D82A}">
                    <a16:rowId xmlns="" xmlns:a16="http://schemas.microsoft.com/office/drawing/2014/main" val="10000"/>
                  </a:ext>
                </a:extLst>
              </a:tr>
              <a:tr h="776903">
                <a:tc>
                  <a:txBody>
                    <a:bodyPr/>
                    <a:lstStyle/>
                    <a:p>
                      <a:r>
                        <a:rPr lang="en-US" dirty="0">
                          <a:latin typeface="Calibri"/>
                          <a:cs typeface="Calibri"/>
                        </a:rPr>
                        <a:t>Proxy</a:t>
                      </a:r>
                      <a:r>
                        <a:rPr lang="en-US" baseline="0" dirty="0">
                          <a:latin typeface="Calibri"/>
                          <a:cs typeface="Calibri"/>
                        </a:rPr>
                        <a:t> Power</a:t>
                      </a:r>
                      <a:endParaRPr lang="en-US" dirty="0">
                        <a:latin typeface="Calibri"/>
                        <a:cs typeface="Calibri"/>
                      </a:endParaRPr>
                    </a:p>
                  </a:txBody>
                  <a:tcPr/>
                </a:tc>
                <a:tc>
                  <a:txBody>
                    <a:bodyPr/>
                    <a:lstStyle/>
                    <a:p>
                      <a:r>
                        <a:rPr lang="en-US" baseline="0" dirty="0" smtClean="0">
                          <a:latin typeface="Calibri"/>
                          <a:cs typeface="Calibri"/>
                        </a:rPr>
                        <a:t>Is this indicator of central importance to the result? </a:t>
                      </a:r>
                    </a:p>
                    <a:p>
                      <a:r>
                        <a:rPr lang="en-US" baseline="0" dirty="0" smtClean="0">
                          <a:latin typeface="Calibri"/>
                          <a:cs typeface="Calibri"/>
                        </a:rPr>
                        <a:t>Does it represent a needle we are trying to move in the food system? </a:t>
                      </a:r>
                      <a:r>
                        <a:rPr lang="en-US" baseline="0" dirty="0">
                          <a:latin typeface="Calibri"/>
                          <a:cs typeface="Calibri"/>
                        </a:rPr>
                        <a:t>Which needle is it?</a:t>
                      </a:r>
                      <a:endParaRPr lang="en-US" dirty="0">
                        <a:latin typeface="Calibri"/>
                        <a:cs typeface="Calibri"/>
                      </a:endParaRPr>
                    </a:p>
                  </a:txBody>
                  <a:tcPr/>
                </a:tc>
                <a:extLst>
                  <a:ext uri="{0D108BD9-81ED-4DB2-BD59-A6C34878D82A}">
                    <a16:rowId xmlns="" xmlns:a16="http://schemas.microsoft.com/office/drawing/2014/main" val="10001"/>
                  </a:ext>
                </a:extLst>
              </a:tr>
              <a:tr h="543832">
                <a:tc>
                  <a:txBody>
                    <a:bodyPr/>
                    <a:lstStyle/>
                    <a:p>
                      <a:r>
                        <a:rPr lang="en-US" dirty="0">
                          <a:latin typeface="Calibri"/>
                          <a:cs typeface="Calibri"/>
                        </a:rPr>
                        <a:t>Data Power</a:t>
                      </a:r>
                    </a:p>
                  </a:txBody>
                  <a:tcPr/>
                </a:tc>
                <a:tc>
                  <a:txBody>
                    <a:bodyPr/>
                    <a:lstStyle/>
                    <a:p>
                      <a:r>
                        <a:rPr lang="en-US" dirty="0">
                          <a:latin typeface="Calibri"/>
                          <a:cs typeface="Calibri"/>
                        </a:rPr>
                        <a:t>Is there</a:t>
                      </a:r>
                      <a:r>
                        <a:rPr lang="en-US" baseline="0" dirty="0">
                          <a:latin typeface="Calibri"/>
                          <a:cs typeface="Calibri"/>
                        </a:rPr>
                        <a:t> reliable, regular, and accurate data behind the indicator?</a:t>
                      </a:r>
                      <a:endParaRPr lang="en-US" dirty="0">
                        <a:latin typeface="Calibri"/>
                        <a:cs typeface="Calibri"/>
                      </a:endParaRPr>
                    </a:p>
                  </a:txBody>
                  <a:tcPr/>
                </a:tc>
                <a:extLst>
                  <a:ext uri="{0D108BD9-81ED-4DB2-BD59-A6C34878D82A}">
                    <a16:rowId xmlns="" xmlns:a16="http://schemas.microsoft.com/office/drawing/2014/main" val="10002"/>
                  </a:ext>
                </a:extLst>
              </a:tr>
            </a:tbl>
          </a:graphicData>
        </a:graphic>
      </p:graphicFrame>
      <p:sp>
        <p:nvSpPr>
          <p:cNvPr id="3" name="Title 2"/>
          <p:cNvSpPr>
            <a:spLocks noGrp="1"/>
          </p:cNvSpPr>
          <p:nvPr>
            <p:ph type="title" idx="4294967295"/>
          </p:nvPr>
        </p:nvSpPr>
        <p:spPr>
          <a:xfrm>
            <a:off x="540380" y="228600"/>
            <a:ext cx="8153400" cy="990600"/>
          </a:xfrm>
        </p:spPr>
        <p:txBody>
          <a:bodyPr>
            <a:normAutofit/>
          </a:bodyPr>
          <a:lstStyle/>
          <a:p>
            <a:pPr algn="l"/>
            <a:r>
              <a:rPr lang="en-US" sz="3200" dirty="0" smtClean="0">
                <a:solidFill>
                  <a:srgbClr val="646B86"/>
                </a:solidFill>
                <a:latin typeface="+mj-lt"/>
              </a:rPr>
              <a:t>PRIMARY INDICATOR SELECTION</a:t>
            </a:r>
            <a:endParaRPr lang="en-US" sz="3200" dirty="0">
              <a:solidFill>
                <a:srgbClr val="646B86"/>
              </a:solidFill>
              <a:latin typeface="+mj-lt"/>
            </a:endParaRPr>
          </a:p>
        </p:txBody>
      </p:sp>
      <p:sp>
        <p:nvSpPr>
          <p:cNvPr id="4" name="TextBox 3"/>
          <p:cNvSpPr txBox="1"/>
          <p:nvPr/>
        </p:nvSpPr>
        <p:spPr>
          <a:xfrm>
            <a:off x="412750" y="6065192"/>
            <a:ext cx="8494145" cy="584776"/>
          </a:xfrm>
          <a:prstGeom prst="rect">
            <a:avLst/>
          </a:prstGeom>
          <a:noFill/>
        </p:spPr>
        <p:txBody>
          <a:bodyPr wrap="square" rtlCol="0">
            <a:spAutoFit/>
          </a:bodyPr>
          <a:lstStyle/>
          <a:p>
            <a:r>
              <a:rPr lang="en-US" sz="1600" i="1" dirty="0" smtClean="0">
                <a:latin typeface="Calibri"/>
                <a:cs typeface="Calibri"/>
              </a:rPr>
              <a:t>For more information on these tools, see the </a:t>
            </a:r>
            <a:r>
              <a:rPr lang="en-US" sz="1600" i="1" dirty="0" smtClean="0">
                <a:latin typeface="Calibri"/>
                <a:cs typeface="Calibri"/>
                <a:hlinkClick r:id="rId4"/>
              </a:rPr>
              <a:t>Indicator Selection</a:t>
            </a:r>
            <a:r>
              <a:rPr lang="en-US" sz="1600" i="1" dirty="0" smtClean="0">
                <a:latin typeface="Calibri"/>
                <a:cs typeface="Calibri"/>
              </a:rPr>
              <a:t> page of the Results Based Accountability Implementation Guide </a:t>
            </a:r>
            <a:r>
              <a:rPr lang="en-US" sz="1200" i="1" dirty="0" smtClean="0">
                <a:latin typeface="Calibri"/>
                <a:cs typeface="Calibri"/>
              </a:rPr>
              <a:t>@</a:t>
            </a:r>
            <a:r>
              <a:rPr lang="en-US" sz="1600" i="1" dirty="0" smtClean="0">
                <a:latin typeface="Calibri"/>
                <a:cs typeface="Calibri"/>
              </a:rPr>
              <a:t> </a:t>
            </a:r>
            <a:r>
              <a:rPr lang="en-US" sz="1600" i="1" dirty="0">
                <a:latin typeface="Calibri"/>
                <a:cs typeface="Calibri"/>
                <a:hlinkClick r:id="rId5"/>
              </a:rPr>
              <a:t>http://raguide.org</a:t>
            </a:r>
            <a:r>
              <a:rPr lang="en-US" sz="1600" i="1" dirty="0" smtClean="0">
                <a:latin typeface="Calibri"/>
                <a:cs typeface="Calibri"/>
                <a:hlinkClick r:id="rId5"/>
              </a:rPr>
              <a:t>/</a:t>
            </a:r>
            <a:r>
              <a:rPr lang="en-US" sz="1600" i="1" dirty="0" smtClean="0">
                <a:latin typeface="Calibri"/>
                <a:cs typeface="Calibri"/>
              </a:rPr>
              <a:t> </a:t>
            </a:r>
            <a:endParaRPr lang="en-US" sz="1600" i="1" dirty="0">
              <a:latin typeface="Calibri"/>
              <a:cs typeface="Calibri"/>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057096718"/>
              </p:ext>
            </p:extLst>
          </p:nvPr>
        </p:nvGraphicFramePr>
        <p:xfrm>
          <a:off x="612647" y="3642892"/>
          <a:ext cx="8081133" cy="2310232"/>
        </p:xfrm>
        <a:graphic>
          <a:graphicData uri="http://schemas.openxmlformats.org/presentationml/2006/ole">
            <mc:AlternateContent xmlns:mc="http://schemas.openxmlformats.org/markup-compatibility/2006">
              <mc:Choice xmlns:v="urn:schemas-microsoft-com:vml" Requires="v">
                <p:oleObj spid="_x0000_s2102" name="Document" r:id="rId6" imgW="9283700" imgH="2654300" progId="Word.Document.12">
                  <p:embed/>
                </p:oleObj>
              </mc:Choice>
              <mc:Fallback>
                <p:oleObj name="Document" r:id="rId6" imgW="9283700" imgH="2654300" progId="Word.Document.12">
                  <p:embed/>
                  <p:pic>
                    <p:nvPicPr>
                      <p:cNvPr id="0" name=""/>
                      <p:cNvPicPr/>
                      <p:nvPr/>
                    </p:nvPicPr>
                    <p:blipFill>
                      <a:blip r:embed="rId7"/>
                      <a:stretch>
                        <a:fillRect/>
                      </a:stretch>
                    </p:blipFill>
                    <p:spPr>
                      <a:xfrm>
                        <a:off x="612647" y="3642892"/>
                        <a:ext cx="8081133" cy="2310232"/>
                      </a:xfrm>
                      <a:prstGeom prst="rect">
                        <a:avLst/>
                      </a:prstGeom>
                    </p:spPr>
                  </p:pic>
                </p:oleObj>
              </mc:Fallback>
            </mc:AlternateContent>
          </a:graphicData>
        </a:graphic>
      </p:graphicFrame>
    </p:spTree>
    <p:extLst>
      <p:ext uri="{BB962C8B-B14F-4D97-AF65-F5344CB8AC3E}">
        <p14:creationId xmlns:p14="http://schemas.microsoft.com/office/powerpoint/2010/main" val="373788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646B86"/>
      </a:dk2>
      <a:lt2>
        <a:srgbClr val="C5D1D7"/>
      </a:lt2>
      <a:accent1>
        <a:srgbClr val="85D1BF"/>
      </a:accent1>
      <a:accent2>
        <a:srgbClr val="CCB400"/>
      </a:accent2>
      <a:accent3>
        <a:srgbClr val="8CADAE"/>
      </a:accent3>
      <a:accent4>
        <a:srgbClr val="8C7B70"/>
      </a:accent4>
      <a:accent5>
        <a:srgbClr val="8FB08C"/>
      </a:accent5>
      <a:accent6>
        <a:srgbClr val="D19049"/>
      </a:accent6>
      <a:hlink>
        <a:srgbClr val="004359"/>
      </a:hlink>
      <a:folHlink>
        <a:srgbClr val="694F07"/>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5832</TotalTime>
  <Words>1295</Words>
  <Application>Microsoft Macintosh PowerPoint</Application>
  <PresentationFormat>On-screen Show (4:3)</PresentationFormat>
  <Paragraphs>115</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Median</vt:lpstr>
      <vt:lpstr>Document</vt:lpstr>
      <vt:lpstr>Measurement framework  for the King County food system</vt:lpstr>
      <vt:lpstr>COLLABORATIVE EFFORTS</vt:lpstr>
      <vt:lpstr>WHY IS THIS IMPORTANT?</vt:lpstr>
      <vt:lpstr>PROCESS OVERVIEW</vt:lpstr>
      <vt:lpstr>PowerPoint Presentation</vt:lpstr>
      <vt:lpstr>PowerPoint Presentation</vt:lpstr>
      <vt:lpstr>PowerPoint Presentation</vt:lpstr>
      <vt:lpstr>PowerPoint Presentation</vt:lpstr>
      <vt:lpstr>PRIMARY INDICATOR SELECTION</vt:lpstr>
      <vt:lpstr>INDICATORS BY GOAL</vt:lpstr>
      <vt:lpstr>WHAT DID WE LEARN?</vt:lpstr>
      <vt:lpstr>HOW TO ENGAGE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Haley Millet</dc:creator>
  <cp:lastModifiedBy>Haley Millet</cp:lastModifiedBy>
  <cp:revision>132</cp:revision>
  <cp:lastPrinted>2016-03-15T18:48:14Z</cp:lastPrinted>
  <dcterms:created xsi:type="dcterms:W3CDTF">2015-10-01T22:44:24Z</dcterms:created>
  <dcterms:modified xsi:type="dcterms:W3CDTF">2016-05-12T18:58:56Z</dcterms:modified>
</cp:coreProperties>
</file>